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75" r:id="rId6"/>
    <p:sldId id="276" r:id="rId7"/>
    <p:sldId id="277" r:id="rId8"/>
    <p:sldId id="265" r:id="rId9"/>
    <p:sldId id="266" r:id="rId10"/>
    <p:sldId id="267" r:id="rId11"/>
    <p:sldId id="270" r:id="rId12"/>
    <p:sldId id="278" r:id="rId13"/>
    <p:sldId id="271" r:id="rId14"/>
    <p:sldId id="273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90" autoAdjust="0"/>
  </p:normalViewPr>
  <p:slideViewPr>
    <p:cSldViewPr>
      <p:cViewPr varScale="1">
        <p:scale>
          <a:sx n="72" d="100"/>
          <a:sy n="72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579CEDE-52AB-489F-A8FE-74AEA4DC152B}" type="datetimeFigureOut">
              <a:rPr lang="it-IT" smtClean="0"/>
              <a:pPr/>
              <a:t>07/03/2013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7F22934-18DB-4F00-AFA8-E9A81CF7941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CEDE-52AB-489F-A8FE-74AEA4DC152B}" type="datetimeFigureOut">
              <a:rPr lang="it-IT" smtClean="0"/>
              <a:pPr/>
              <a:t>07/03/2013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2934-18DB-4F00-AFA8-E9A81CF7941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CEDE-52AB-489F-A8FE-74AEA4DC152B}" type="datetimeFigureOut">
              <a:rPr lang="it-IT" smtClean="0"/>
              <a:pPr/>
              <a:t>07/03/2013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2934-18DB-4F00-AFA8-E9A81CF7941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CEDE-52AB-489F-A8FE-74AEA4DC152B}" type="datetimeFigureOut">
              <a:rPr lang="it-IT" smtClean="0"/>
              <a:pPr/>
              <a:t>07/03/2013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2934-18DB-4F00-AFA8-E9A81CF7941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CEDE-52AB-489F-A8FE-74AEA4DC152B}" type="datetimeFigureOut">
              <a:rPr lang="it-IT" smtClean="0"/>
              <a:pPr/>
              <a:t>07/03/2013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2934-18DB-4F00-AFA8-E9A81CF7941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CEDE-52AB-489F-A8FE-74AEA4DC152B}" type="datetimeFigureOut">
              <a:rPr lang="it-IT" smtClean="0"/>
              <a:pPr/>
              <a:t>07/03/2013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2934-18DB-4F00-AFA8-E9A81CF7941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79CEDE-52AB-489F-A8FE-74AEA4DC152B}" type="datetimeFigureOut">
              <a:rPr lang="it-IT" smtClean="0"/>
              <a:pPr/>
              <a:t>07/03/2013</a:t>
            </a:fld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F22934-18DB-4F00-AFA8-E9A81CF7941D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579CEDE-52AB-489F-A8FE-74AEA4DC152B}" type="datetimeFigureOut">
              <a:rPr lang="it-IT" smtClean="0"/>
              <a:pPr/>
              <a:t>07/03/2013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7F22934-18DB-4F00-AFA8-E9A81CF7941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CEDE-52AB-489F-A8FE-74AEA4DC152B}" type="datetimeFigureOut">
              <a:rPr lang="it-IT" smtClean="0"/>
              <a:pPr/>
              <a:t>07/03/2013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2934-18DB-4F00-AFA8-E9A81CF7941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CEDE-52AB-489F-A8FE-74AEA4DC152B}" type="datetimeFigureOut">
              <a:rPr lang="it-IT" smtClean="0"/>
              <a:pPr/>
              <a:t>07/03/2013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2934-18DB-4F00-AFA8-E9A81CF7941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CEDE-52AB-489F-A8FE-74AEA4DC152B}" type="datetimeFigureOut">
              <a:rPr lang="it-IT" smtClean="0"/>
              <a:pPr/>
              <a:t>07/03/2013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2934-18DB-4F00-AFA8-E9A81CF7941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579CEDE-52AB-489F-A8FE-74AEA4DC152B}" type="datetimeFigureOut">
              <a:rPr lang="it-IT" smtClean="0"/>
              <a:pPr/>
              <a:t>07/03/2013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7F22934-18DB-4F00-AFA8-E9A81CF7941D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8641"/>
            <a:ext cx="8458200" cy="324035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Prevenzione del carcinoma del colon e medicina d’iniziativa: risultato di un’esperienza condotta con i pazienti di un Medico di Medicina Generale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33056"/>
            <a:ext cx="5364088" cy="2160240"/>
          </a:xfrm>
        </p:spPr>
        <p:txBody>
          <a:bodyPr/>
          <a:lstStyle/>
          <a:p>
            <a:r>
              <a:rPr lang="it-IT" sz="2000" dirty="0" smtClean="0"/>
              <a:t>Relatore: </a:t>
            </a:r>
            <a:r>
              <a:rPr lang="it-IT" dirty="0" smtClean="0"/>
              <a:t>Prof. Andrea Stimamiglio</a:t>
            </a:r>
          </a:p>
          <a:p>
            <a:endParaRPr lang="it-IT" dirty="0" smtClean="0"/>
          </a:p>
          <a:p>
            <a:r>
              <a:rPr lang="it-IT" sz="2000" dirty="0" smtClean="0"/>
              <a:t>Candidata : </a:t>
            </a:r>
            <a:r>
              <a:rPr lang="it-IT" dirty="0" smtClean="0"/>
              <a:t>Erica De Gaetano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/>
              <a:t>Risultati : adesione al SOF</a:t>
            </a:r>
            <a:endParaRPr lang="it-IT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pPr>
              <a:buNone/>
            </a:pP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Lo studio termina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nel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G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ennaio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2013 e vengono riscontrati i seguenti dati :    </a:t>
            </a:r>
            <a:r>
              <a:rPr lang="it-IT" sz="2000" dirty="0" smtClean="0">
                <a:solidFill>
                  <a:srgbClr val="FF0000"/>
                </a:solidFill>
              </a:rPr>
              <a:t>ADESIONE = pz che hanno eseguito il test/ pz invitati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8229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3275856" y="4149080"/>
            <a:ext cx="1125839" cy="72008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 7"/>
          <p:cNvSpPr/>
          <p:nvPr/>
        </p:nvSpPr>
        <p:spPr>
          <a:xfrm>
            <a:off x="6516216" y="4005064"/>
            <a:ext cx="1008112" cy="72008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3563888" y="335699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P=0,001     al test Z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/>
              <a:t>Valutazione della popolazione target alla fine dello studio</a:t>
            </a:r>
            <a:endParaRPr lang="it-IT" sz="24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875"/>
            <a:ext cx="8496943" cy="525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>
          <a:xfrm>
            <a:off x="6948264" y="1484784"/>
            <a:ext cx="288032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Down Arrow 5"/>
          <p:cNvSpPr/>
          <p:nvPr/>
        </p:nvSpPr>
        <p:spPr>
          <a:xfrm>
            <a:off x="4572000" y="1412776"/>
            <a:ext cx="288032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Left Arrow 6"/>
          <p:cNvSpPr/>
          <p:nvPr/>
        </p:nvSpPr>
        <p:spPr>
          <a:xfrm>
            <a:off x="3707904" y="3356992"/>
            <a:ext cx="288032" cy="21602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Left Arrow 7"/>
          <p:cNvSpPr/>
          <p:nvPr/>
        </p:nvSpPr>
        <p:spPr>
          <a:xfrm>
            <a:off x="3635896" y="2420888"/>
            <a:ext cx="288032" cy="21602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Left Arrow 8"/>
          <p:cNvSpPr/>
          <p:nvPr/>
        </p:nvSpPr>
        <p:spPr>
          <a:xfrm>
            <a:off x="3635896" y="1988840"/>
            <a:ext cx="288032" cy="21602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 9"/>
          <p:cNvSpPr/>
          <p:nvPr/>
        </p:nvSpPr>
        <p:spPr>
          <a:xfrm>
            <a:off x="1187624" y="2492896"/>
            <a:ext cx="648072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 10"/>
          <p:cNvSpPr/>
          <p:nvPr/>
        </p:nvSpPr>
        <p:spPr>
          <a:xfrm>
            <a:off x="2267744" y="1916832"/>
            <a:ext cx="648072" cy="864096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532 L 0.00017 0.2675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1573 L 0.00035 0.1783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8575E-6 L -0.09444 0.0050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9704E-6 L -0.08663 1.9704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8575E-6 L -0.09444 0.0050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/>
              <a:t>Risultati: SOF positivi e colonscopia di approfondimento</a:t>
            </a:r>
            <a:endParaRPr lang="it-IT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9% dei SOF sono risultati positivi (10/111)</a:t>
            </a:r>
          </a:p>
          <a:p>
            <a:pPr>
              <a:buNone/>
            </a:pPr>
            <a:endParaRPr lang="it-IT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Richiesta colonscopia di approfondimento</a:t>
            </a:r>
          </a:p>
          <a:p>
            <a:pPr>
              <a:buNone/>
            </a:pPr>
            <a:endParaRPr lang="it-IT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Adesione alla colonscopia 60% (6/10)</a:t>
            </a:r>
          </a:p>
          <a:p>
            <a:pPr>
              <a:buNone/>
            </a:pPr>
            <a:endParaRPr lang="it-IT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Riscontrati :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1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polipo adenomatoso con displasia di alto grado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2 polipi benigni non adenomatosi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331640" y="2276872"/>
            <a:ext cx="43204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Down Arrow 4"/>
          <p:cNvSpPr/>
          <p:nvPr/>
        </p:nvSpPr>
        <p:spPr>
          <a:xfrm>
            <a:off x="1331640" y="3284984"/>
            <a:ext cx="43204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Down Arrow 5"/>
          <p:cNvSpPr/>
          <p:nvPr/>
        </p:nvSpPr>
        <p:spPr>
          <a:xfrm>
            <a:off x="1331640" y="4221088"/>
            <a:ext cx="43204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/>
              <a:t>Conclusioni</a:t>
            </a:r>
            <a:endParaRPr lang="it-IT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il coinvolgimento del MMG nello screening del carcinoma del colon-retto potrebbe presentare alcuni punti di forza: </a:t>
            </a:r>
          </a:p>
          <a:p>
            <a:pPr marL="624078" indent="-514350">
              <a:buAutoNum type="arabicParenR"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la </a:t>
            </a:r>
            <a:r>
              <a:rPr lang="it-IT" dirty="0" smtClean="0">
                <a:solidFill>
                  <a:srgbClr val="FF0000"/>
                </a:solidFill>
              </a:rPr>
              <a:t>migliore comunicazione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grazie al consolidato rapporto di fiducia medico-paziente, che porta ad un aumento della compliance </a:t>
            </a:r>
          </a:p>
          <a:p>
            <a:pPr marL="624078" indent="-514350">
              <a:buAutoNum type="arabicParenR"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una </a:t>
            </a:r>
            <a:r>
              <a:rPr lang="it-IT" dirty="0" smtClean="0">
                <a:solidFill>
                  <a:srgbClr val="FF0000"/>
                </a:solidFill>
              </a:rPr>
              <a:t>migliore allocazione delle risorse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, per mezzo di una selezione più accurata dei pazienti a cui inviare l’invito, grazie ai dati clinici che il MMG possiede</a:t>
            </a:r>
          </a:p>
          <a:p>
            <a:pPr marL="624078" indent="-514350">
              <a:buAutoNum type="arabicParenR"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una </a:t>
            </a:r>
            <a:r>
              <a:rPr lang="it-IT" dirty="0" smtClean="0">
                <a:solidFill>
                  <a:srgbClr val="FF0000"/>
                </a:solidFill>
              </a:rPr>
              <a:t>maggiore quantità di informazioni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circa lo stato preventivo generale della popolazione in fascia d’età per lo screening, sempre grazie alla conoscenza dei dati clinici dei pazienti. </a:t>
            </a:r>
          </a:p>
          <a:p>
            <a:pPr marL="624078" indent="-514350">
              <a:buFont typeface="Georgia"/>
              <a:buAutoNum type="arabicParenR"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una </a:t>
            </a:r>
            <a:r>
              <a:rPr lang="it-IT" dirty="0" smtClean="0">
                <a:solidFill>
                  <a:srgbClr val="FF0000"/>
                </a:solidFill>
              </a:rPr>
              <a:t>più facile accessibilità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del paziente allo screening, se fosse data la possibilità di prenotare direttamente l’esame presso il medico curante e di ritirarne l’apposito kit nella stessa sede</a:t>
            </a:r>
          </a:p>
          <a:p>
            <a:pPr marL="624078" indent="-514350">
              <a:buAutoNum type="arabicParenR"/>
            </a:pP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/>
          <a:lstStyle/>
          <a:p>
            <a:pPr algn="ctr"/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45482998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692696"/>
            <a:ext cx="8640960" cy="5881142"/>
          </a:xfrm>
        </p:spPr>
      </p:pic>
      <p:sp>
        <p:nvSpPr>
          <p:cNvPr id="7" name="TextBox 6"/>
          <p:cNvSpPr txBox="1"/>
          <p:nvPr/>
        </p:nvSpPr>
        <p:spPr>
          <a:xfrm>
            <a:off x="3851920" y="1340768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Grazie per l’attenzione !!!</a:t>
            </a:r>
            <a:endParaRPr lang="it-IT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/>
              <a:t>Epidemiologia del carcinoma del colon-retto in Italia</a:t>
            </a:r>
            <a:endParaRPr lang="it-IT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INCIDENZA : 52000 diagnosi all’anno</a:t>
            </a:r>
          </a:p>
          <a:p>
            <a:pPr>
              <a:buNone/>
            </a:pPr>
            <a:endParaRPr lang="it-IT" sz="20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it-IT" sz="2000" dirty="0">
              <a:solidFill>
                <a:schemeClr val="accent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4864"/>
            <a:ext cx="806489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3779912" y="3933056"/>
            <a:ext cx="1584176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 9"/>
          <p:cNvSpPr/>
          <p:nvPr/>
        </p:nvSpPr>
        <p:spPr>
          <a:xfrm>
            <a:off x="6156176" y="3501008"/>
            <a:ext cx="1800200" cy="5040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/>
              <a:t>Epidemiologia del carcinoma del colon-retto in Italia</a:t>
            </a:r>
            <a:endParaRPr lang="it-IT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73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MORTALITA’ : 20000 decessi all’anno</a:t>
            </a:r>
          </a:p>
          <a:p>
            <a:pPr>
              <a:buNone/>
            </a:pPr>
            <a:endParaRPr lang="it-IT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it-IT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it-IT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92896"/>
            <a:ext cx="82296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4499992" y="3717032"/>
            <a:ext cx="1512168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 8"/>
          <p:cNvSpPr/>
          <p:nvPr/>
        </p:nvSpPr>
        <p:spPr>
          <a:xfrm>
            <a:off x="6516216" y="3717032"/>
            <a:ext cx="1584176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/>
              <a:t>I programmi di screening in Italia</a:t>
            </a:r>
            <a:endParaRPr lang="it-IT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Sul territorio nazionale sono presenti programmi di screening per :</a:t>
            </a:r>
          </a:p>
          <a:p>
            <a:pPr>
              <a:buNone/>
            </a:pPr>
            <a:endParaRPr lang="it-IT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Carcinoma della mammella</a:t>
            </a:r>
          </a:p>
          <a:p>
            <a:pPr>
              <a:buNone/>
            </a:pPr>
            <a:endParaRPr lang="it-IT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Carcinoma della cervice uterina</a:t>
            </a:r>
          </a:p>
          <a:p>
            <a:pPr>
              <a:buNone/>
            </a:pPr>
            <a:endParaRPr lang="it-IT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Carcinoma del colon-retto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27584" y="4797152"/>
            <a:ext cx="4536504" cy="864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/>
              <a:t>Chi sottoporre a screening per il carcinoma del colon-retto (CCR)?</a:t>
            </a:r>
            <a:endParaRPr lang="it-IT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 numCol="2"/>
          <a:lstStyle/>
          <a:p>
            <a:pPr algn="ctr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ALTO RISCHIO</a:t>
            </a:r>
          </a:p>
          <a:p>
            <a:pPr>
              <a:buNone/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</a:rPr>
              <a:t> Diagnosi di polipi adenomatosi e/o CCR</a:t>
            </a:r>
          </a:p>
          <a:p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</a:rPr>
              <a:t>Diagnosi di malattie infiammarorie croniche intestinali</a:t>
            </a:r>
          </a:p>
          <a:p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</a:rPr>
              <a:t>Storia famigliare di polipi adenomatosi e/o CCR</a:t>
            </a:r>
          </a:p>
          <a:p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</a:rPr>
              <a:t>Diagnosi di sindromi ereditarie che predispongono al CCR (FAP- HNPCC)</a:t>
            </a:r>
          </a:p>
          <a:p>
            <a:pPr algn="ctr">
              <a:buNone/>
            </a:pPr>
            <a:r>
              <a:rPr lang="it-IT" sz="2400" dirty="0" smtClean="0">
                <a:solidFill>
                  <a:srgbClr val="00B050"/>
                </a:solidFill>
              </a:rPr>
              <a:t>RISCHIO STANDARD</a:t>
            </a:r>
          </a:p>
          <a:p>
            <a:pPr>
              <a:buNone/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</a:rPr>
              <a:t>Età &gt; 50 anni</a:t>
            </a:r>
          </a:p>
          <a:p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</a:rPr>
              <a:t>Nessuna delle caratteristiche ad alto rischio</a:t>
            </a: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In Italia l’invito allo screening è inviato alla popolazione </a:t>
            </a:r>
            <a:r>
              <a:rPr lang="it-IT" dirty="0" smtClean="0">
                <a:solidFill>
                  <a:srgbClr val="FF0000"/>
                </a:solidFill>
              </a:rPr>
              <a:t>tra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i 50 e i 69 anni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788024" y="1412776"/>
            <a:ext cx="3528392" cy="5760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Down Arrow 4"/>
          <p:cNvSpPr/>
          <p:nvPr/>
        </p:nvSpPr>
        <p:spPr>
          <a:xfrm>
            <a:off x="6012160" y="3933056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/>
              <a:t>Quale test utilizzare?</a:t>
            </a:r>
            <a:endParaRPr lang="it-IT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 numCol="2">
            <a:normAutofit/>
          </a:bodyPr>
          <a:lstStyle/>
          <a:p>
            <a:pPr algn="ctr">
              <a:buNone/>
            </a:pPr>
            <a:r>
              <a:rPr lang="it-IT" sz="2000" dirty="0" smtClean="0">
                <a:solidFill>
                  <a:srgbClr val="00B050"/>
                </a:solidFill>
              </a:rPr>
              <a:t>TEST ENDOSCOPICI</a:t>
            </a:r>
          </a:p>
          <a:p>
            <a:pPr algn="ctr">
              <a:buNone/>
            </a:pPr>
            <a:endParaRPr lang="it-IT" sz="2000" dirty="0" smtClean="0">
              <a:solidFill>
                <a:srgbClr val="00B0F0"/>
              </a:solidFill>
            </a:endParaRPr>
          </a:p>
          <a:p>
            <a:r>
              <a:rPr lang="it-IT" sz="2000" dirty="0" smtClean="0">
                <a:solidFill>
                  <a:srgbClr val="00B0F0"/>
                </a:solidFill>
              </a:rPr>
              <a:t>COLONSCOPIA</a:t>
            </a:r>
          </a:p>
          <a:p>
            <a:pPr marL="624078" indent="-514350">
              <a:buNone/>
            </a:pP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Visualizza l’intero colon</a:t>
            </a:r>
          </a:p>
          <a:p>
            <a:pPr marL="624078" indent="-514350">
              <a:buNone/>
            </a:pP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Biopsie</a:t>
            </a:r>
          </a:p>
          <a:p>
            <a:pPr marL="624078" indent="-514350">
              <a:buNone/>
            </a:pPr>
            <a:endParaRPr lang="it-IT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24078" indent="-514350"/>
            <a:r>
              <a:rPr lang="it-IT" sz="2000" dirty="0" smtClean="0">
                <a:solidFill>
                  <a:srgbClr val="00B0F0"/>
                </a:solidFill>
              </a:rPr>
              <a:t>RETTOSIGMOIDOSCOPIA</a:t>
            </a:r>
          </a:p>
          <a:p>
            <a:pPr marL="624078" indent="-514350">
              <a:buNone/>
            </a:pP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Visualizza 1/3 del colon</a:t>
            </a:r>
          </a:p>
          <a:p>
            <a:pPr marL="624078" indent="-514350">
              <a:buNone/>
            </a:pP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Biopsie</a:t>
            </a:r>
          </a:p>
          <a:p>
            <a:pPr marL="624078" indent="-514350">
              <a:buNone/>
            </a:pP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Meno invasiva</a:t>
            </a:r>
          </a:p>
          <a:p>
            <a:pPr marL="624078" indent="-514350">
              <a:buNone/>
            </a:pPr>
            <a:endParaRPr lang="it-IT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24078" indent="-514350">
              <a:buNone/>
            </a:pPr>
            <a:endParaRPr lang="it-IT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24078" indent="-514350">
              <a:buNone/>
            </a:pP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Invasivi</a:t>
            </a:r>
          </a:p>
          <a:p>
            <a:pPr marL="624078" indent="-514350">
              <a:buNone/>
            </a:pP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Complicanze : perforazioni, emorragie</a:t>
            </a:r>
          </a:p>
          <a:p>
            <a:pPr marL="624078" indent="-514350" algn="ctr">
              <a:buNone/>
            </a:pPr>
            <a:r>
              <a:rPr lang="it-IT" sz="2000" dirty="0" smtClean="0">
                <a:solidFill>
                  <a:srgbClr val="FF0000"/>
                </a:solidFill>
              </a:rPr>
              <a:t>RICERCA DEL SANGUE</a:t>
            </a:r>
          </a:p>
          <a:p>
            <a:pPr marL="624078" indent="-514350" algn="ctr">
              <a:buNone/>
            </a:pPr>
            <a:r>
              <a:rPr lang="it-IT" sz="2000" dirty="0" smtClean="0">
                <a:solidFill>
                  <a:srgbClr val="FF0000"/>
                </a:solidFill>
              </a:rPr>
              <a:t>OCCULTO FECALE</a:t>
            </a:r>
          </a:p>
          <a:p>
            <a:pPr marL="624078" indent="-514350">
              <a:buNone/>
            </a:pPr>
            <a:endParaRPr lang="it-IT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24078" indent="-514350"/>
            <a:r>
              <a:rPr lang="it-IT" sz="2000" dirty="0" smtClean="0">
                <a:solidFill>
                  <a:srgbClr val="00B0F0"/>
                </a:solidFill>
              </a:rPr>
              <a:t>TEST AL GUAIACO (FOBT)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qualitativo</a:t>
            </a:r>
          </a:p>
          <a:p>
            <a:pPr marL="624078" indent="-514350"/>
            <a:r>
              <a:rPr lang="it-IT" sz="2000" dirty="0" smtClean="0">
                <a:solidFill>
                  <a:srgbClr val="00B0F0"/>
                </a:solidFill>
              </a:rPr>
              <a:t>TEST IMMUNOCHIMICO (FIT)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quantitativo</a:t>
            </a:r>
          </a:p>
          <a:p>
            <a:pPr marL="624078" indent="-514350"/>
            <a:endParaRPr lang="it-IT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24078" indent="-514350">
              <a:buNone/>
            </a:pPr>
            <a:endParaRPr lang="it-IT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24078" indent="-514350">
              <a:buNone/>
            </a:pP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Facili da eseguire</a:t>
            </a:r>
          </a:p>
          <a:p>
            <a:pPr marL="624078" indent="-514350">
              <a:buNone/>
            </a:pP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Sicuri</a:t>
            </a:r>
          </a:p>
          <a:p>
            <a:pPr marL="624078" indent="-514350">
              <a:buNone/>
            </a:pP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Meno sensibili e specifici</a:t>
            </a:r>
          </a:p>
          <a:p>
            <a:pPr marL="624078" indent="-514350">
              <a:buNone/>
            </a:pPr>
            <a:endParaRPr lang="it-IT" dirty="0" smtClean="0"/>
          </a:p>
        </p:txBody>
      </p:sp>
      <p:sp>
        <p:nvSpPr>
          <p:cNvPr id="4" name="Down Arrow 3"/>
          <p:cNvSpPr/>
          <p:nvPr/>
        </p:nvSpPr>
        <p:spPr>
          <a:xfrm>
            <a:off x="899592" y="4941168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Down Arrow 4"/>
          <p:cNvSpPr/>
          <p:nvPr/>
        </p:nvSpPr>
        <p:spPr>
          <a:xfrm>
            <a:off x="5508104" y="3861048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 5"/>
          <p:cNvSpPr/>
          <p:nvPr/>
        </p:nvSpPr>
        <p:spPr>
          <a:xfrm>
            <a:off x="4860032" y="2924944"/>
            <a:ext cx="3672408" cy="936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 6"/>
          <p:cNvSpPr/>
          <p:nvPr/>
        </p:nvSpPr>
        <p:spPr>
          <a:xfrm>
            <a:off x="971600" y="3284984"/>
            <a:ext cx="3384376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 7"/>
          <p:cNvSpPr/>
          <p:nvPr/>
        </p:nvSpPr>
        <p:spPr>
          <a:xfrm>
            <a:off x="683568" y="2060848"/>
            <a:ext cx="2232248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/>
              <a:t>Test in sperimentazione per lo screening</a:t>
            </a:r>
            <a:endParaRPr lang="it-IT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fontScale="70000" lnSpcReduction="20000"/>
          </a:bodyPr>
          <a:lstStyle/>
          <a:p>
            <a:pPr marL="624078" indent="-514350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it-IT" dirty="0" smtClean="0">
                <a:solidFill>
                  <a:srgbClr val="00B0F0"/>
                </a:solidFill>
              </a:rPr>
              <a:t>TC COLONGRAFIA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(colonscopia virtuale)</a:t>
            </a:r>
          </a:p>
          <a:p>
            <a:pPr marL="624078" indent="-514350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Poco invasivo e meno costoso della colonscopia</a:t>
            </a:r>
          </a:p>
          <a:p>
            <a:pPr marL="624078" indent="-514350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Visualizza l’intero colon</a:t>
            </a:r>
          </a:p>
          <a:p>
            <a:pPr marL="624078" indent="-514350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No biopsie</a:t>
            </a:r>
          </a:p>
          <a:p>
            <a:pPr marL="624078" indent="-514350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Vede male polipi &lt; 10 mm</a:t>
            </a:r>
          </a:p>
          <a:p>
            <a:pPr marL="624078" indent="-514350">
              <a:buNone/>
            </a:pPr>
            <a:endParaRPr lang="it-IT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24078" indent="-514350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2. </a:t>
            </a:r>
            <a:r>
              <a:rPr lang="it-IT" dirty="0" smtClean="0">
                <a:solidFill>
                  <a:srgbClr val="00B0F0"/>
                </a:solidFill>
              </a:rPr>
              <a:t>RM COLONGRAFIA</a:t>
            </a:r>
          </a:p>
          <a:p>
            <a:pPr marL="624078" indent="-514350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No radiazioni</a:t>
            </a:r>
          </a:p>
          <a:p>
            <a:pPr marL="624078" indent="-514350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Più costoso e poco disponibile sul territorio</a:t>
            </a:r>
          </a:p>
          <a:p>
            <a:pPr marL="624078" indent="-514350">
              <a:buNone/>
            </a:pPr>
            <a:endParaRPr lang="it-IT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24078" indent="-514350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3. </a:t>
            </a:r>
            <a:r>
              <a:rPr lang="it-IT" dirty="0" smtClean="0">
                <a:solidFill>
                  <a:srgbClr val="00B0F0"/>
                </a:solidFill>
              </a:rPr>
              <a:t>DNA FECALE</a:t>
            </a:r>
          </a:p>
          <a:p>
            <a:pPr marL="624078" indent="-514350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Più sensibile e specifico del SOF</a:t>
            </a:r>
          </a:p>
          <a:p>
            <a:pPr marL="624078" indent="-514350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Costoso</a:t>
            </a:r>
          </a:p>
          <a:p>
            <a:pPr marL="624078" indent="-514350">
              <a:buNone/>
            </a:pPr>
            <a:endParaRPr lang="it-IT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24078" indent="-514350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4. </a:t>
            </a:r>
            <a:r>
              <a:rPr lang="it-IT" dirty="0" smtClean="0">
                <a:solidFill>
                  <a:srgbClr val="00B0F0"/>
                </a:solidFill>
              </a:rPr>
              <a:t>ENDOSCOPIA CON VIDEOCAPSULA</a:t>
            </a:r>
          </a:p>
          <a:p>
            <a:pPr marL="624078" indent="-514350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Meno invasivo della colonscopia</a:t>
            </a:r>
          </a:p>
          <a:p>
            <a:pPr marL="624078" indent="-514350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No biopsie</a:t>
            </a:r>
          </a:p>
          <a:p>
            <a:pPr marL="624078" indent="-514350">
              <a:buNone/>
            </a:pPr>
            <a:endParaRPr lang="it-IT" dirty="0" smtClean="0"/>
          </a:p>
          <a:p>
            <a:pPr marL="624078" indent="-514350">
              <a:buNone/>
            </a:pPr>
            <a:endParaRPr lang="it-IT" dirty="0"/>
          </a:p>
        </p:txBody>
      </p:sp>
      <p:sp>
        <p:nvSpPr>
          <p:cNvPr id="4" name="Left Arrow 3"/>
          <p:cNvSpPr/>
          <p:nvPr/>
        </p:nvSpPr>
        <p:spPr>
          <a:xfrm>
            <a:off x="6012160" y="1412776"/>
            <a:ext cx="504056" cy="21602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extBox 4"/>
          <p:cNvSpPr txBox="1"/>
          <p:nvPr/>
        </p:nvSpPr>
        <p:spPr>
          <a:xfrm>
            <a:off x="6660232" y="1412776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Pz </a:t>
            </a:r>
            <a:r>
              <a:rPr lang="it-IT" sz="2400" dirty="0" smtClean="0">
                <a:solidFill>
                  <a:srgbClr val="FF0000"/>
                </a:solidFill>
              </a:rPr>
              <a:t>con colonscopia incompleta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/>
              <a:t>Lo studio condotto tra i pazienti di un Medico di Medicina Generale</a:t>
            </a:r>
            <a:endParaRPr lang="it-IT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77500" lnSpcReduction="20000"/>
          </a:bodyPr>
          <a:lstStyle/>
          <a:p>
            <a:pPr algn="ctr" defTabSz="1339850">
              <a:buNone/>
            </a:pPr>
            <a:r>
              <a:rPr lang="it-IT" b="1" u="sng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Scopo dello studio:</a:t>
            </a:r>
          </a:p>
          <a:p>
            <a:pPr algn="ctr" defTabSz="1339850"/>
            <a:endParaRPr lang="it-IT" b="1" u="sng" dirty="0" smtClean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algn="ctr" defTabSz="1339850">
              <a:buNone/>
            </a:pP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Data la bassa adesione allo screening per CCR riscontrata in Liguria (22%), lo studio si propone di valutare se, attraverso una differente proposta dell’offerta preventiva, che provenga dal MMG, sia possibile aumentare la compliance della popolazione</a:t>
            </a:r>
          </a:p>
          <a:p>
            <a:pPr algn="ctr" defTabSz="1339850">
              <a:buNone/>
            </a:pPr>
            <a:endParaRPr lang="it-IT" b="1" dirty="0" smtClean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algn="ctr" defTabSz="1339850">
              <a:buNone/>
            </a:pPr>
            <a:r>
              <a:rPr lang="it-IT" b="1" u="sng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Materiali e metodi:</a:t>
            </a:r>
          </a:p>
          <a:p>
            <a:pPr algn="ctr" defTabSz="1339850">
              <a:buNone/>
            </a:pPr>
            <a:endParaRPr lang="it-IT" b="1" u="sng" dirty="0" smtClean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algn="ctr" defTabSz="1339850">
              <a:buNone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Lo studio sulla prevenzione del carcinoma del colon-retto inizia nel Gennaio 2012 con l'estrazione dei pazienti di età compresa tra 50 e 69 anni,che non si trovassero in stadio terminale di malattia e che non presentassero già diagnosi di CCR. </a:t>
            </a:r>
          </a:p>
          <a:p>
            <a:pPr algn="ctr" defTabSz="1339850">
              <a:buNone/>
            </a:pP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Il campione risulta composto da 343 pazienti appartenenti ad ambo i sessi</a:t>
            </a:r>
          </a:p>
          <a:p>
            <a:pPr algn="ctr" defTabSz="1339850">
              <a:buNone/>
            </a:pPr>
            <a:endParaRPr lang="it-IT" b="1" u="sng" dirty="0" smtClean="0">
              <a:cs typeface="Arial" charset="0"/>
            </a:endParaRPr>
          </a:p>
          <a:p>
            <a:pPr algn="ctr" defTabSz="1339850"/>
            <a:endParaRPr lang="it-IT" b="1" dirty="0" smtClean="0">
              <a:cs typeface="Arial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/>
              <a:t>Selezione dei pazienti da invitare a screening</a:t>
            </a:r>
            <a:endParaRPr lang="it-IT" sz="2400" b="1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7416824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79512" y="2564904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inviata una lettera con proposta di 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screening 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tramite SOF. Alla lettera è allegata una prescrizione 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medica dell’ 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esame</a:t>
            </a:r>
            <a:r>
              <a:rPr lang="it-IT" dirty="0"/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35696" y="44371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278 pazienti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7884368" y="1484784"/>
            <a:ext cx="360040" cy="2088232"/>
          </a:xfrm>
          <a:prstGeom prst="righ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ight Brace 13"/>
          <p:cNvSpPr/>
          <p:nvPr/>
        </p:nvSpPr>
        <p:spPr>
          <a:xfrm>
            <a:off x="7884368" y="3789040"/>
            <a:ext cx="432048" cy="2016224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987824" y="1772816"/>
            <a:ext cx="216024" cy="36004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75856" y="1556792"/>
            <a:ext cx="288032" cy="21602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419872" y="1340768"/>
            <a:ext cx="432048" cy="7200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4211960" y="2852936"/>
            <a:ext cx="432048" cy="12241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4788024" y="3429000"/>
            <a:ext cx="144016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5004048" y="2924944"/>
            <a:ext cx="144016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91680" y="1196752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B050"/>
                </a:solidFill>
              </a:rPr>
              <a:t>Pz ad alto rischio</a:t>
            </a:r>
            <a:endParaRPr lang="it-IT" sz="2000" b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07904" y="4149080"/>
            <a:ext cx="18002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Pz che hanno eseguito test di screening in anni precedenti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835696" y="5301208"/>
            <a:ext cx="648072" cy="43204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0" grpId="0"/>
      <p:bldP spid="6" grpId="0" animBg="1"/>
      <p:bldP spid="14" grpId="0" animBg="1"/>
      <p:bldP spid="44" grpId="0"/>
      <p:bldP spid="44" grpId="1"/>
      <p:bldP spid="45" grpId="0"/>
      <p:bldP spid="45" grpId="1"/>
      <p:bldP spid="4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1440</TotalTime>
  <Words>655</Words>
  <Application>Microsoft Office PowerPoint</Application>
  <PresentationFormat>On-screen Show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Prevenzione del carcinoma del colon e medicina d’iniziativa: risultato di un’esperienza condotta con i pazienti di un Medico di Medicina Generale</vt:lpstr>
      <vt:lpstr>Epidemiologia del carcinoma del colon-retto in Italia</vt:lpstr>
      <vt:lpstr>Epidemiologia del carcinoma del colon-retto in Italia</vt:lpstr>
      <vt:lpstr>I programmi di screening in Italia</vt:lpstr>
      <vt:lpstr>Chi sottoporre a screening per il carcinoma del colon-retto (CCR)?</vt:lpstr>
      <vt:lpstr>Quale test utilizzare?</vt:lpstr>
      <vt:lpstr>Test in sperimentazione per lo screening</vt:lpstr>
      <vt:lpstr>Lo studio condotto tra i pazienti di un Medico di Medicina Generale</vt:lpstr>
      <vt:lpstr>Selezione dei pazienti da invitare a screening</vt:lpstr>
      <vt:lpstr>Risultati : adesione al SOF</vt:lpstr>
      <vt:lpstr>Valutazione della popolazione target alla fine dello studio</vt:lpstr>
      <vt:lpstr>Risultati: SOF positivi e colonscopia di approfondimento</vt:lpstr>
      <vt:lpstr>Conclusioni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Prevenzione del carc</dc:title>
  <dc:creator>Nishanthan Gunanathan</dc:creator>
  <cp:lastModifiedBy>Nishanthan Gunanathan</cp:lastModifiedBy>
  <cp:revision>192</cp:revision>
  <dcterms:created xsi:type="dcterms:W3CDTF">2013-02-28T10:56:45Z</dcterms:created>
  <dcterms:modified xsi:type="dcterms:W3CDTF">2013-03-07T12:06:20Z</dcterms:modified>
</cp:coreProperties>
</file>