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74" r:id="rId5"/>
    <p:sldId id="275" r:id="rId6"/>
    <p:sldId id="276" r:id="rId7"/>
    <p:sldId id="277" r:id="rId8"/>
    <p:sldId id="265" r:id="rId9"/>
    <p:sldId id="266" r:id="rId10"/>
    <p:sldId id="267" r:id="rId11"/>
    <p:sldId id="270" r:id="rId12"/>
    <p:sldId id="278" r:id="rId13"/>
    <p:sldId id="271" r:id="rId14"/>
    <p:sldId id="273" r:id="rId15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390" autoAdjust="0"/>
  </p:normalViewPr>
  <p:slideViewPr>
    <p:cSldViewPr>
      <p:cViewPr varScale="1">
        <p:scale>
          <a:sx n="72" d="100"/>
          <a:sy n="72" d="100"/>
        </p:scale>
        <p:origin x="-5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D579CEDE-52AB-489F-A8FE-74AEA4DC152B}" type="datetimeFigureOut">
              <a:rPr lang="it-IT" smtClean="0"/>
              <a:pPr/>
              <a:t>07/03/2013</a:t>
            </a:fld>
            <a:endParaRPr lang="it-IT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it-IT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97F22934-18DB-4F00-AFA8-E9A81CF7941D}" type="slidenum">
              <a:rPr lang="it-IT" smtClean="0"/>
              <a:pPr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9CEDE-52AB-489F-A8FE-74AEA4DC152B}" type="datetimeFigureOut">
              <a:rPr lang="it-IT" smtClean="0"/>
              <a:pPr/>
              <a:t>07/03/2013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22934-18DB-4F00-AFA8-E9A81CF7941D}" type="slidenum">
              <a:rPr lang="it-IT" smtClean="0"/>
              <a:pPr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9CEDE-52AB-489F-A8FE-74AEA4DC152B}" type="datetimeFigureOut">
              <a:rPr lang="it-IT" smtClean="0"/>
              <a:pPr/>
              <a:t>07/03/2013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22934-18DB-4F00-AFA8-E9A81CF7941D}" type="slidenum">
              <a:rPr lang="it-IT" smtClean="0"/>
              <a:pPr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9CEDE-52AB-489F-A8FE-74AEA4DC152B}" type="datetimeFigureOut">
              <a:rPr lang="it-IT" smtClean="0"/>
              <a:pPr/>
              <a:t>07/03/2013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22934-18DB-4F00-AFA8-E9A81CF7941D}" type="slidenum">
              <a:rPr lang="it-IT" smtClean="0"/>
              <a:pPr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9CEDE-52AB-489F-A8FE-74AEA4DC152B}" type="datetimeFigureOut">
              <a:rPr lang="it-IT" smtClean="0"/>
              <a:pPr/>
              <a:t>07/03/2013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22934-18DB-4F00-AFA8-E9A81CF7941D}" type="slidenum">
              <a:rPr lang="it-IT" smtClean="0"/>
              <a:pPr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9CEDE-52AB-489F-A8FE-74AEA4DC152B}" type="datetimeFigureOut">
              <a:rPr lang="it-IT" smtClean="0"/>
              <a:pPr/>
              <a:t>07/03/2013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22934-18DB-4F00-AFA8-E9A81CF7941D}" type="slidenum">
              <a:rPr lang="it-IT" smtClean="0"/>
              <a:pPr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579CEDE-52AB-489F-A8FE-74AEA4DC152B}" type="datetimeFigureOut">
              <a:rPr lang="it-IT" smtClean="0"/>
              <a:pPr/>
              <a:t>07/03/2013</a:t>
            </a:fld>
            <a:endParaRPr lang="it-IT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97F22934-18DB-4F00-AFA8-E9A81CF7941D}" type="slidenum">
              <a:rPr lang="it-IT" smtClean="0"/>
              <a:pPr/>
              <a:t>‹#›</a:t>
            </a:fld>
            <a:endParaRPr lang="it-IT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D579CEDE-52AB-489F-A8FE-74AEA4DC152B}" type="datetimeFigureOut">
              <a:rPr lang="it-IT" smtClean="0"/>
              <a:pPr/>
              <a:t>07/03/2013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97F22934-18DB-4F00-AFA8-E9A81CF7941D}" type="slidenum">
              <a:rPr lang="it-IT" smtClean="0"/>
              <a:pPr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9CEDE-52AB-489F-A8FE-74AEA4DC152B}" type="datetimeFigureOut">
              <a:rPr lang="it-IT" smtClean="0"/>
              <a:pPr/>
              <a:t>07/03/2013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22934-18DB-4F00-AFA8-E9A81CF7941D}" type="slidenum">
              <a:rPr lang="it-IT" smtClean="0"/>
              <a:pPr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9CEDE-52AB-489F-A8FE-74AEA4DC152B}" type="datetimeFigureOut">
              <a:rPr lang="it-IT" smtClean="0"/>
              <a:pPr/>
              <a:t>07/03/2013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22934-18DB-4F00-AFA8-E9A81CF7941D}" type="slidenum">
              <a:rPr lang="it-IT" smtClean="0"/>
              <a:pPr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9CEDE-52AB-489F-A8FE-74AEA4DC152B}" type="datetimeFigureOut">
              <a:rPr lang="it-IT" smtClean="0"/>
              <a:pPr/>
              <a:t>07/03/2013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22934-18DB-4F00-AFA8-E9A81CF7941D}" type="slidenum">
              <a:rPr lang="it-IT" smtClean="0"/>
              <a:pPr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D579CEDE-52AB-489F-A8FE-74AEA4DC152B}" type="datetimeFigureOut">
              <a:rPr lang="it-IT" smtClean="0"/>
              <a:pPr/>
              <a:t>07/03/2013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it-IT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97F22934-18DB-4F00-AFA8-E9A81CF7941D}" type="slidenum">
              <a:rPr lang="it-IT" smtClean="0"/>
              <a:pPr/>
              <a:t>‹#›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88641"/>
            <a:ext cx="8458200" cy="3240359"/>
          </a:xfrm>
        </p:spPr>
        <p:txBody>
          <a:bodyPr>
            <a:normAutofit fontScale="90000"/>
          </a:bodyPr>
          <a:lstStyle/>
          <a:p>
            <a:r>
              <a:rPr lang="it-IT" dirty="0" smtClean="0"/>
              <a:t>Prevenzione del carcinoma del colon e medicina d’iniziativa: risultato di un’esperienza condotta con i pazienti di un Medico di Medicina Generale</a:t>
            </a:r>
            <a:endParaRPr lang="it-IT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3933056"/>
            <a:ext cx="5364088" cy="2160240"/>
          </a:xfrm>
        </p:spPr>
        <p:txBody>
          <a:bodyPr/>
          <a:lstStyle/>
          <a:p>
            <a:r>
              <a:rPr lang="it-IT" sz="2000" dirty="0" smtClean="0"/>
              <a:t>Relatore: </a:t>
            </a:r>
            <a:r>
              <a:rPr lang="it-IT" dirty="0" smtClean="0"/>
              <a:t>Prof. Andrea Stimamiglio</a:t>
            </a:r>
          </a:p>
          <a:p>
            <a:endParaRPr lang="it-IT" dirty="0" smtClean="0"/>
          </a:p>
          <a:p>
            <a:r>
              <a:rPr lang="it-IT" sz="2000" dirty="0" smtClean="0"/>
              <a:t>Candidata : </a:t>
            </a:r>
            <a:r>
              <a:rPr lang="it-IT" dirty="0" smtClean="0"/>
              <a:t>Erica De Gaetano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720080"/>
          </a:xfrm>
        </p:spPr>
        <p:txBody>
          <a:bodyPr>
            <a:normAutofit/>
          </a:bodyPr>
          <a:lstStyle/>
          <a:p>
            <a:pPr algn="ctr"/>
            <a:r>
              <a:rPr lang="it-IT" sz="2400" b="1" dirty="0" smtClean="0"/>
              <a:t>Risultati : adesione al SOF</a:t>
            </a:r>
            <a:endParaRPr lang="it-IT" sz="2400" b="1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377784"/>
          </a:xfrm>
        </p:spPr>
        <p:txBody>
          <a:bodyPr/>
          <a:lstStyle/>
          <a:p>
            <a:pPr>
              <a:buNone/>
            </a:pPr>
            <a:r>
              <a:rPr lang="it-IT" sz="2000" dirty="0" smtClean="0">
                <a:solidFill>
                  <a:schemeClr val="accent2">
                    <a:lumMod val="50000"/>
                  </a:schemeClr>
                </a:solidFill>
              </a:rPr>
              <a:t>Lo studio termina </a:t>
            </a:r>
            <a:r>
              <a:rPr lang="it-IT" sz="2000" dirty="0" smtClean="0">
                <a:solidFill>
                  <a:schemeClr val="accent2">
                    <a:lumMod val="50000"/>
                  </a:schemeClr>
                </a:solidFill>
              </a:rPr>
              <a:t>nel</a:t>
            </a:r>
            <a:r>
              <a:rPr lang="it-IT" sz="2000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it-IT" sz="2000" dirty="0" smtClean="0">
                <a:solidFill>
                  <a:schemeClr val="accent2">
                    <a:lumMod val="50000"/>
                  </a:schemeClr>
                </a:solidFill>
              </a:rPr>
              <a:t>G</a:t>
            </a:r>
            <a:r>
              <a:rPr lang="it-IT" sz="2000" dirty="0" smtClean="0">
                <a:solidFill>
                  <a:schemeClr val="accent2">
                    <a:lumMod val="50000"/>
                  </a:schemeClr>
                </a:solidFill>
              </a:rPr>
              <a:t>ennaio </a:t>
            </a:r>
            <a:r>
              <a:rPr lang="it-IT" sz="2000" dirty="0" smtClean="0">
                <a:solidFill>
                  <a:schemeClr val="accent2">
                    <a:lumMod val="50000"/>
                  </a:schemeClr>
                </a:solidFill>
              </a:rPr>
              <a:t>2013 e vengono riscontrati i seguenti dati :    </a:t>
            </a:r>
            <a:r>
              <a:rPr lang="it-IT" sz="2000" dirty="0" smtClean="0">
                <a:solidFill>
                  <a:srgbClr val="FF0000"/>
                </a:solidFill>
              </a:rPr>
              <a:t>ADESIONE = pz che hanno eseguito il test/ pz invitati</a:t>
            </a:r>
          </a:p>
          <a:p>
            <a:pPr>
              <a:buNone/>
            </a:pPr>
            <a:endParaRPr lang="it-IT" dirty="0" smtClean="0"/>
          </a:p>
          <a:p>
            <a:pPr>
              <a:buNone/>
            </a:pPr>
            <a:endParaRPr lang="it-IT" dirty="0" smtClean="0"/>
          </a:p>
          <a:p>
            <a:pPr>
              <a:buNone/>
            </a:pPr>
            <a:endParaRPr lang="it-IT" dirty="0" smtClean="0"/>
          </a:p>
          <a:p>
            <a:endParaRPr lang="it-IT" dirty="0" smtClean="0"/>
          </a:p>
          <a:p>
            <a:endParaRPr lang="it-IT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2204864"/>
            <a:ext cx="8229600" cy="44644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Oval 6"/>
          <p:cNvSpPr/>
          <p:nvPr/>
        </p:nvSpPr>
        <p:spPr>
          <a:xfrm>
            <a:off x="3275856" y="4149080"/>
            <a:ext cx="1125839" cy="720080"/>
          </a:xfrm>
          <a:prstGeom prst="ellipse">
            <a:avLst/>
          </a:prstGeom>
          <a:noFill/>
          <a:ln w="28575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" name="Oval 7"/>
          <p:cNvSpPr/>
          <p:nvPr/>
        </p:nvSpPr>
        <p:spPr>
          <a:xfrm>
            <a:off x="6516216" y="4005064"/>
            <a:ext cx="1008112" cy="720080"/>
          </a:xfrm>
          <a:prstGeom prst="ellipse">
            <a:avLst/>
          </a:prstGeom>
          <a:noFill/>
          <a:ln w="28575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9" name="TextBox 8"/>
          <p:cNvSpPr txBox="1"/>
          <p:nvPr/>
        </p:nvSpPr>
        <p:spPr>
          <a:xfrm>
            <a:off x="3563888" y="3356992"/>
            <a:ext cx="25922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 smtClean="0">
                <a:solidFill>
                  <a:srgbClr val="FF0000"/>
                </a:solidFill>
              </a:rPr>
              <a:t>P=0,001     al test Z </a:t>
            </a:r>
            <a:endParaRPr lang="it-IT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864096"/>
          </a:xfrm>
        </p:spPr>
        <p:txBody>
          <a:bodyPr>
            <a:normAutofit/>
          </a:bodyPr>
          <a:lstStyle/>
          <a:p>
            <a:pPr algn="ctr"/>
            <a:r>
              <a:rPr lang="it-IT" sz="2400" b="1" dirty="0" smtClean="0"/>
              <a:t>Valutazione della popolazione target alla fine dello studio</a:t>
            </a:r>
            <a:endParaRPr lang="it-IT" sz="2400" b="1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1412875"/>
            <a:ext cx="8496943" cy="52564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Down Arrow 4"/>
          <p:cNvSpPr/>
          <p:nvPr/>
        </p:nvSpPr>
        <p:spPr>
          <a:xfrm>
            <a:off x="6948264" y="1484784"/>
            <a:ext cx="288032" cy="360040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" name="Down Arrow 5"/>
          <p:cNvSpPr/>
          <p:nvPr/>
        </p:nvSpPr>
        <p:spPr>
          <a:xfrm>
            <a:off x="4572000" y="1412776"/>
            <a:ext cx="288032" cy="360040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" name="Left Arrow 6"/>
          <p:cNvSpPr/>
          <p:nvPr/>
        </p:nvSpPr>
        <p:spPr>
          <a:xfrm>
            <a:off x="3707904" y="3356992"/>
            <a:ext cx="288032" cy="216024"/>
          </a:xfrm>
          <a:prstGeom prst="lef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" name="Left Arrow 7"/>
          <p:cNvSpPr/>
          <p:nvPr/>
        </p:nvSpPr>
        <p:spPr>
          <a:xfrm>
            <a:off x="3635896" y="2420888"/>
            <a:ext cx="288032" cy="216024"/>
          </a:xfrm>
          <a:prstGeom prst="lef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9" name="Left Arrow 8"/>
          <p:cNvSpPr/>
          <p:nvPr/>
        </p:nvSpPr>
        <p:spPr>
          <a:xfrm>
            <a:off x="3635896" y="1988840"/>
            <a:ext cx="288032" cy="216024"/>
          </a:xfrm>
          <a:prstGeom prst="lef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0" name="Oval 9"/>
          <p:cNvSpPr/>
          <p:nvPr/>
        </p:nvSpPr>
        <p:spPr>
          <a:xfrm>
            <a:off x="1187624" y="2492896"/>
            <a:ext cx="648072" cy="432048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1" name="Oval 10"/>
          <p:cNvSpPr/>
          <p:nvPr/>
        </p:nvSpPr>
        <p:spPr>
          <a:xfrm>
            <a:off x="2267744" y="1916832"/>
            <a:ext cx="648072" cy="864096"/>
          </a:xfrm>
          <a:prstGeom prst="ellipse">
            <a:avLst/>
          </a:prstGeom>
          <a:noFill/>
          <a:ln w="381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17 0.00532 L 0.00017 0.26757 " pathEditMode="relative" rAng="0" ptsTypes="AA">
                                      <p:cBhvr>
                                        <p:cTn id="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3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9" presetClass="exit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6" presetClass="entr" presetSubtype="2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18 0.01573 L 0.00035 0.17831 " pathEditMode="relative" rAng="0" ptsTypes="AA">
                                      <p:cBhvr>
                                        <p:cTn id="19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8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5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7 3.38575E-6 L -0.09444 0.00508 " pathEditMode="relative" rAng="0" ptsTypes="AA">
                                      <p:cBhvr>
                                        <p:cTn id="29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7" y="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5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4444E-6 1.9704E-6 L -0.08663 1.9704E-6 " pathEditMode="relative" rAng="0" ptsTypes="AA">
                                      <p:cBhvr>
                                        <p:cTn id="39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3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4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35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7 3.38575E-6 L -0.09444 0.00508 " pathEditMode="relative" rAng="0" ptsTypes="AA">
                                      <p:cBhvr>
                                        <p:cTn id="49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7" y="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2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1" animBg="1"/>
      <p:bldP spid="5" grpId="2" animBg="1"/>
      <p:bldP spid="5" grpId="3" animBg="1"/>
      <p:bldP spid="6" grpId="0" animBg="1"/>
      <p:bldP spid="6" grpId="1" animBg="1"/>
      <p:bldP spid="6" grpId="2" animBg="1"/>
      <p:bldP spid="7" grpId="0" animBg="1"/>
      <p:bldP spid="7" grpId="1" animBg="1"/>
      <p:bldP spid="7" grpId="2" animBg="1"/>
      <p:bldP spid="8" grpId="0" animBg="1"/>
      <p:bldP spid="8" grpId="1" animBg="1"/>
      <p:bldP spid="8" grpId="2" animBg="1"/>
      <p:bldP spid="9" grpId="0" animBg="1"/>
      <p:bldP spid="9" grpId="1" animBg="1"/>
      <p:bldP spid="9" grpId="2" animBg="1"/>
      <p:bldP spid="10" grpId="0" animBg="1"/>
      <p:bldP spid="10" grpId="1" animBg="1"/>
      <p:bldP spid="11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936104"/>
          </a:xfrm>
        </p:spPr>
        <p:txBody>
          <a:bodyPr>
            <a:noAutofit/>
          </a:bodyPr>
          <a:lstStyle/>
          <a:p>
            <a:pPr algn="ctr"/>
            <a:r>
              <a:rPr lang="it-IT" sz="3200" b="1" dirty="0" smtClean="0"/>
              <a:t>Risultati: SOF positivi e colonscopia di approfondimento</a:t>
            </a:r>
            <a:endParaRPr lang="it-IT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873728"/>
          </a:xfrm>
        </p:spPr>
        <p:txBody>
          <a:bodyPr/>
          <a:lstStyle/>
          <a:p>
            <a:pPr>
              <a:buNone/>
            </a:pPr>
            <a:r>
              <a:rPr lang="it-IT" dirty="0" smtClean="0">
                <a:solidFill>
                  <a:schemeClr val="accent2">
                    <a:lumMod val="50000"/>
                  </a:schemeClr>
                </a:solidFill>
              </a:rPr>
              <a:t>9% dei SOF sono risultati positivi (10/111)</a:t>
            </a:r>
          </a:p>
          <a:p>
            <a:pPr>
              <a:buNone/>
            </a:pPr>
            <a:endParaRPr lang="it-IT" dirty="0" smtClean="0">
              <a:solidFill>
                <a:schemeClr val="accent2">
                  <a:lumMod val="50000"/>
                </a:schemeClr>
              </a:solidFill>
            </a:endParaRPr>
          </a:p>
          <a:p>
            <a:pPr>
              <a:buNone/>
            </a:pPr>
            <a:r>
              <a:rPr lang="it-IT" dirty="0" smtClean="0">
                <a:solidFill>
                  <a:schemeClr val="accent2">
                    <a:lumMod val="50000"/>
                  </a:schemeClr>
                </a:solidFill>
              </a:rPr>
              <a:t>Richiesta colonscopia di approfondimento</a:t>
            </a:r>
          </a:p>
          <a:p>
            <a:pPr>
              <a:buNone/>
            </a:pPr>
            <a:endParaRPr lang="it-IT" dirty="0" smtClean="0">
              <a:solidFill>
                <a:schemeClr val="accent2">
                  <a:lumMod val="50000"/>
                </a:schemeClr>
              </a:solidFill>
            </a:endParaRPr>
          </a:p>
          <a:p>
            <a:pPr>
              <a:buNone/>
            </a:pPr>
            <a:r>
              <a:rPr lang="it-IT" dirty="0" smtClean="0">
                <a:solidFill>
                  <a:schemeClr val="accent2">
                    <a:lumMod val="50000"/>
                  </a:schemeClr>
                </a:solidFill>
              </a:rPr>
              <a:t>Adesione alla colonscopia 60% (6/10)</a:t>
            </a:r>
          </a:p>
          <a:p>
            <a:pPr>
              <a:buNone/>
            </a:pPr>
            <a:endParaRPr lang="it-IT" dirty="0" smtClean="0">
              <a:solidFill>
                <a:schemeClr val="accent2">
                  <a:lumMod val="50000"/>
                </a:schemeClr>
              </a:solidFill>
            </a:endParaRPr>
          </a:p>
          <a:p>
            <a:pPr>
              <a:buNone/>
            </a:pPr>
            <a:r>
              <a:rPr lang="it-IT" dirty="0" smtClean="0">
                <a:solidFill>
                  <a:schemeClr val="accent2">
                    <a:lumMod val="50000"/>
                  </a:schemeClr>
                </a:solidFill>
              </a:rPr>
              <a:t>Riscontrati :</a:t>
            </a:r>
          </a:p>
          <a:p>
            <a:r>
              <a:rPr lang="it-IT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it-IT" dirty="0" smtClean="0">
                <a:solidFill>
                  <a:srgbClr val="FF0000"/>
                </a:solidFill>
              </a:rPr>
              <a:t>1</a:t>
            </a:r>
            <a:r>
              <a:rPr lang="it-IT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it-IT" dirty="0" smtClean="0">
                <a:solidFill>
                  <a:srgbClr val="FF0000"/>
                </a:solidFill>
              </a:rPr>
              <a:t>polipo adenomatoso con displasia di alto grado</a:t>
            </a:r>
          </a:p>
          <a:p>
            <a:r>
              <a:rPr lang="it-IT" dirty="0" smtClean="0">
                <a:solidFill>
                  <a:schemeClr val="accent2">
                    <a:lumMod val="50000"/>
                  </a:schemeClr>
                </a:solidFill>
              </a:rPr>
              <a:t>2 polipi benigni non adenomatosi</a:t>
            </a:r>
            <a:endParaRPr lang="it-IT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4" name="Down Arrow 3"/>
          <p:cNvSpPr/>
          <p:nvPr/>
        </p:nvSpPr>
        <p:spPr>
          <a:xfrm>
            <a:off x="1331640" y="2276872"/>
            <a:ext cx="432048" cy="28803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" name="Down Arrow 4"/>
          <p:cNvSpPr/>
          <p:nvPr/>
        </p:nvSpPr>
        <p:spPr>
          <a:xfrm>
            <a:off x="1331640" y="3284984"/>
            <a:ext cx="432048" cy="28803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" name="Down Arrow 5"/>
          <p:cNvSpPr/>
          <p:nvPr/>
        </p:nvSpPr>
        <p:spPr>
          <a:xfrm>
            <a:off x="1331640" y="4221088"/>
            <a:ext cx="432048" cy="28803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720080"/>
          </a:xfrm>
        </p:spPr>
        <p:txBody>
          <a:bodyPr>
            <a:normAutofit/>
          </a:bodyPr>
          <a:lstStyle/>
          <a:p>
            <a:pPr algn="ctr"/>
            <a:r>
              <a:rPr lang="it-IT" sz="2800" b="1" dirty="0" smtClean="0"/>
              <a:t>Conclusioni</a:t>
            </a:r>
            <a:endParaRPr lang="it-IT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233768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it-IT" dirty="0" smtClean="0">
                <a:solidFill>
                  <a:schemeClr val="accent2">
                    <a:lumMod val="50000"/>
                  </a:schemeClr>
                </a:solidFill>
              </a:rPr>
              <a:t>il coinvolgimento del MMG nello screening del carcinoma del colon-retto potrebbe presentare alcuni punti di forza: </a:t>
            </a:r>
          </a:p>
          <a:p>
            <a:pPr marL="624078" indent="-514350">
              <a:buAutoNum type="arabicParenR"/>
            </a:pPr>
            <a:r>
              <a:rPr lang="it-IT" dirty="0" smtClean="0">
                <a:solidFill>
                  <a:schemeClr val="accent2">
                    <a:lumMod val="50000"/>
                  </a:schemeClr>
                </a:solidFill>
              </a:rPr>
              <a:t>la </a:t>
            </a:r>
            <a:r>
              <a:rPr lang="it-IT" dirty="0" smtClean="0">
                <a:solidFill>
                  <a:srgbClr val="FF0000"/>
                </a:solidFill>
              </a:rPr>
              <a:t>migliore comunicazione </a:t>
            </a:r>
            <a:r>
              <a:rPr lang="it-IT" dirty="0" smtClean="0">
                <a:solidFill>
                  <a:schemeClr val="accent2">
                    <a:lumMod val="50000"/>
                  </a:schemeClr>
                </a:solidFill>
              </a:rPr>
              <a:t>grazie al consolidato rapporto di fiducia medico-paziente, che porta ad un aumento della compliance </a:t>
            </a:r>
          </a:p>
          <a:p>
            <a:pPr marL="624078" indent="-514350">
              <a:buAutoNum type="arabicParenR"/>
            </a:pPr>
            <a:r>
              <a:rPr lang="it-IT" dirty="0" smtClean="0">
                <a:solidFill>
                  <a:schemeClr val="accent2">
                    <a:lumMod val="50000"/>
                  </a:schemeClr>
                </a:solidFill>
              </a:rPr>
              <a:t>una </a:t>
            </a:r>
            <a:r>
              <a:rPr lang="it-IT" dirty="0" smtClean="0">
                <a:solidFill>
                  <a:srgbClr val="FF0000"/>
                </a:solidFill>
              </a:rPr>
              <a:t>migliore allocazione delle risorse</a:t>
            </a:r>
            <a:r>
              <a:rPr lang="it-IT" dirty="0" smtClean="0">
                <a:solidFill>
                  <a:schemeClr val="accent2">
                    <a:lumMod val="50000"/>
                  </a:schemeClr>
                </a:solidFill>
              </a:rPr>
              <a:t>, per mezzo di una selezione più accurata dei pazienti a cui inviare l’invito, grazie ai dati clinici che il MMG possiede</a:t>
            </a:r>
          </a:p>
          <a:p>
            <a:pPr marL="624078" indent="-514350">
              <a:buAutoNum type="arabicParenR"/>
            </a:pPr>
            <a:r>
              <a:rPr lang="it-IT" dirty="0" smtClean="0">
                <a:solidFill>
                  <a:schemeClr val="accent2">
                    <a:lumMod val="50000"/>
                  </a:schemeClr>
                </a:solidFill>
              </a:rPr>
              <a:t> una </a:t>
            </a:r>
            <a:r>
              <a:rPr lang="it-IT" dirty="0" smtClean="0">
                <a:solidFill>
                  <a:srgbClr val="FF0000"/>
                </a:solidFill>
              </a:rPr>
              <a:t>maggiore quantità di informazioni </a:t>
            </a:r>
            <a:r>
              <a:rPr lang="it-IT" dirty="0" smtClean="0">
                <a:solidFill>
                  <a:schemeClr val="accent2">
                    <a:lumMod val="50000"/>
                  </a:schemeClr>
                </a:solidFill>
              </a:rPr>
              <a:t>circa lo stato preventivo generale della popolazione in fascia d’età per lo screening, sempre grazie alla conoscenza dei dati clinici dei pazienti. </a:t>
            </a:r>
          </a:p>
          <a:p>
            <a:pPr marL="624078" indent="-514350">
              <a:buFont typeface="Georgia"/>
              <a:buAutoNum type="arabicParenR"/>
            </a:pPr>
            <a:r>
              <a:rPr lang="it-IT" dirty="0" smtClean="0">
                <a:solidFill>
                  <a:schemeClr val="accent2">
                    <a:lumMod val="50000"/>
                  </a:schemeClr>
                </a:solidFill>
              </a:rPr>
              <a:t> una </a:t>
            </a:r>
            <a:r>
              <a:rPr lang="it-IT" dirty="0" smtClean="0">
                <a:solidFill>
                  <a:srgbClr val="FF0000"/>
                </a:solidFill>
              </a:rPr>
              <a:t>più facile accessibilità </a:t>
            </a:r>
            <a:r>
              <a:rPr lang="it-IT" dirty="0" smtClean="0">
                <a:solidFill>
                  <a:schemeClr val="accent2">
                    <a:lumMod val="50000"/>
                  </a:schemeClr>
                </a:solidFill>
              </a:rPr>
              <a:t>del paziente allo screening, se fosse data la possibilità di prenotare direttamente l’esame presso il medico curante e di ritirarne l’apposito kit nella stessa sede</a:t>
            </a:r>
          </a:p>
          <a:p>
            <a:pPr marL="624078" indent="-514350">
              <a:buAutoNum type="arabicParenR"/>
            </a:pPr>
            <a:endParaRPr lang="it-IT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92696"/>
            <a:ext cx="8229600" cy="1224136"/>
          </a:xfrm>
        </p:spPr>
        <p:txBody>
          <a:bodyPr/>
          <a:lstStyle/>
          <a:p>
            <a:pPr algn="ctr"/>
            <a:endParaRPr lang="it-IT" b="1" dirty="0">
              <a:solidFill>
                <a:srgbClr val="FF0000"/>
              </a:solidFill>
            </a:endParaRPr>
          </a:p>
        </p:txBody>
      </p:sp>
      <p:pic>
        <p:nvPicPr>
          <p:cNvPr id="6" name="Content Placeholder 5" descr="4548299837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51520" y="692696"/>
            <a:ext cx="8640960" cy="5881142"/>
          </a:xfrm>
        </p:spPr>
      </p:pic>
      <p:sp>
        <p:nvSpPr>
          <p:cNvPr id="7" name="TextBox 6"/>
          <p:cNvSpPr txBox="1"/>
          <p:nvPr/>
        </p:nvSpPr>
        <p:spPr>
          <a:xfrm>
            <a:off x="3851920" y="1340768"/>
            <a:ext cx="46085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800" dirty="0" smtClean="0"/>
              <a:t>Grazie per l’attenzione !!!</a:t>
            </a:r>
            <a:endParaRPr lang="it-IT" sz="4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92696"/>
            <a:ext cx="8229600" cy="792088"/>
          </a:xfrm>
        </p:spPr>
        <p:txBody>
          <a:bodyPr>
            <a:normAutofit/>
          </a:bodyPr>
          <a:lstStyle/>
          <a:p>
            <a:pPr algn="ctr"/>
            <a:r>
              <a:rPr lang="it-IT" sz="2400" b="1" dirty="0" smtClean="0"/>
              <a:t>Epidemiologia del carcinoma del colon-retto in Italia</a:t>
            </a:r>
            <a:endParaRPr lang="it-IT" sz="2400" b="1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94573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it-IT" sz="2000" dirty="0" smtClean="0">
                <a:solidFill>
                  <a:schemeClr val="accent2">
                    <a:lumMod val="50000"/>
                  </a:schemeClr>
                </a:solidFill>
              </a:rPr>
              <a:t>INCIDENZA : 52000 diagnosi all’anno</a:t>
            </a:r>
          </a:p>
          <a:p>
            <a:pPr>
              <a:buNone/>
            </a:pPr>
            <a:endParaRPr lang="it-IT" sz="2000" dirty="0" smtClean="0">
              <a:solidFill>
                <a:schemeClr val="accent1"/>
              </a:solidFill>
            </a:endParaRPr>
          </a:p>
          <a:p>
            <a:pPr>
              <a:buNone/>
            </a:pPr>
            <a:endParaRPr lang="it-IT" sz="2000" dirty="0">
              <a:solidFill>
                <a:schemeClr val="accent1"/>
              </a:solidFill>
            </a:endParaRP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2204864"/>
            <a:ext cx="8064896" cy="39604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Oval 8"/>
          <p:cNvSpPr/>
          <p:nvPr/>
        </p:nvSpPr>
        <p:spPr>
          <a:xfrm>
            <a:off x="3779912" y="3933056"/>
            <a:ext cx="1584176" cy="432048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0" name="Oval 9"/>
          <p:cNvSpPr/>
          <p:nvPr/>
        </p:nvSpPr>
        <p:spPr>
          <a:xfrm>
            <a:off x="6156176" y="3501008"/>
            <a:ext cx="1800200" cy="504056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92696"/>
            <a:ext cx="8229600" cy="936104"/>
          </a:xfrm>
        </p:spPr>
        <p:txBody>
          <a:bodyPr>
            <a:normAutofit/>
          </a:bodyPr>
          <a:lstStyle/>
          <a:p>
            <a:pPr algn="ctr"/>
            <a:r>
              <a:rPr lang="it-IT" sz="2400" b="1" dirty="0" smtClean="0"/>
              <a:t>Epidemiologia del carcinoma del colon-retto in Italia</a:t>
            </a:r>
            <a:endParaRPr lang="it-IT" sz="2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700808"/>
            <a:ext cx="8229600" cy="487372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it-IT" sz="2000" dirty="0" smtClean="0">
                <a:solidFill>
                  <a:schemeClr val="accent2">
                    <a:lumMod val="50000"/>
                  </a:schemeClr>
                </a:solidFill>
              </a:rPr>
              <a:t>MORTALITA’ : 20000 decessi all’anno</a:t>
            </a:r>
          </a:p>
          <a:p>
            <a:pPr>
              <a:buNone/>
            </a:pPr>
            <a:endParaRPr lang="it-IT" sz="2000" dirty="0" smtClean="0">
              <a:solidFill>
                <a:schemeClr val="accent2">
                  <a:lumMod val="75000"/>
                </a:schemeClr>
              </a:solidFill>
            </a:endParaRPr>
          </a:p>
          <a:p>
            <a:pPr>
              <a:buNone/>
            </a:pPr>
            <a:endParaRPr lang="it-IT" sz="2000" dirty="0" smtClean="0">
              <a:solidFill>
                <a:schemeClr val="accent2">
                  <a:lumMod val="75000"/>
                </a:schemeClr>
              </a:solidFill>
            </a:endParaRPr>
          </a:p>
          <a:p>
            <a:pPr>
              <a:buNone/>
            </a:pPr>
            <a:endParaRPr lang="it-IT" sz="2000" dirty="0" smtClean="0">
              <a:solidFill>
                <a:schemeClr val="accent2">
                  <a:lumMod val="75000"/>
                </a:schemeClr>
              </a:solidFill>
            </a:endParaRPr>
          </a:p>
          <a:p>
            <a:pPr>
              <a:buNone/>
            </a:pPr>
            <a:endParaRPr lang="it-IT" sz="2000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2492896"/>
            <a:ext cx="8229600" cy="36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Oval 6"/>
          <p:cNvSpPr/>
          <p:nvPr/>
        </p:nvSpPr>
        <p:spPr>
          <a:xfrm>
            <a:off x="4499992" y="3717032"/>
            <a:ext cx="1512168" cy="432048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9" name="Oval 8"/>
          <p:cNvSpPr/>
          <p:nvPr/>
        </p:nvSpPr>
        <p:spPr>
          <a:xfrm>
            <a:off x="6516216" y="3717032"/>
            <a:ext cx="1584176" cy="432048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936104"/>
          </a:xfrm>
        </p:spPr>
        <p:txBody>
          <a:bodyPr>
            <a:normAutofit/>
          </a:bodyPr>
          <a:lstStyle/>
          <a:p>
            <a:pPr algn="ctr"/>
            <a:r>
              <a:rPr lang="it-IT" sz="3200" b="1" dirty="0" smtClean="0"/>
              <a:t>I programmi di screening in Italia</a:t>
            </a:r>
            <a:endParaRPr lang="it-IT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801720"/>
          </a:xfrm>
        </p:spPr>
        <p:txBody>
          <a:bodyPr/>
          <a:lstStyle/>
          <a:p>
            <a:pPr>
              <a:buNone/>
            </a:pPr>
            <a:r>
              <a:rPr lang="it-IT" dirty="0" smtClean="0">
                <a:solidFill>
                  <a:schemeClr val="accent2">
                    <a:lumMod val="50000"/>
                  </a:schemeClr>
                </a:solidFill>
              </a:rPr>
              <a:t>Sul territorio nazionale sono presenti programmi di screening per :</a:t>
            </a:r>
          </a:p>
          <a:p>
            <a:pPr>
              <a:buNone/>
            </a:pPr>
            <a:endParaRPr lang="it-IT" dirty="0" smtClean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it-IT" dirty="0" smtClean="0">
                <a:solidFill>
                  <a:schemeClr val="accent2">
                    <a:lumMod val="50000"/>
                  </a:schemeClr>
                </a:solidFill>
              </a:rPr>
              <a:t>Carcinoma della mammella</a:t>
            </a:r>
          </a:p>
          <a:p>
            <a:pPr>
              <a:buNone/>
            </a:pPr>
            <a:endParaRPr lang="it-IT" dirty="0" smtClean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it-IT" dirty="0" smtClean="0">
                <a:solidFill>
                  <a:schemeClr val="accent2">
                    <a:lumMod val="50000"/>
                  </a:schemeClr>
                </a:solidFill>
              </a:rPr>
              <a:t>Carcinoma della cervice uterina</a:t>
            </a:r>
          </a:p>
          <a:p>
            <a:pPr>
              <a:buNone/>
            </a:pPr>
            <a:endParaRPr lang="it-IT" dirty="0" smtClean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it-IT" dirty="0" smtClean="0">
                <a:solidFill>
                  <a:schemeClr val="accent2">
                    <a:lumMod val="50000"/>
                  </a:schemeClr>
                </a:solidFill>
              </a:rPr>
              <a:t>Carcinoma del colon-retto</a:t>
            </a:r>
            <a:endParaRPr lang="it-IT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4" name="Oval 3"/>
          <p:cNvSpPr/>
          <p:nvPr/>
        </p:nvSpPr>
        <p:spPr>
          <a:xfrm>
            <a:off x="827584" y="4797152"/>
            <a:ext cx="4536504" cy="864096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1008112"/>
          </a:xfrm>
        </p:spPr>
        <p:txBody>
          <a:bodyPr>
            <a:normAutofit/>
          </a:bodyPr>
          <a:lstStyle/>
          <a:p>
            <a:pPr algn="ctr"/>
            <a:r>
              <a:rPr lang="it-IT" sz="2400" b="1" dirty="0" smtClean="0"/>
              <a:t>Chi sottoporre a screening per il carcinoma del colon-retto (CCR)?</a:t>
            </a:r>
            <a:endParaRPr lang="it-IT" sz="2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5089752"/>
          </a:xfrm>
        </p:spPr>
        <p:txBody>
          <a:bodyPr numCol="2"/>
          <a:lstStyle/>
          <a:p>
            <a:pPr algn="ctr">
              <a:buNone/>
            </a:pPr>
            <a:r>
              <a:rPr lang="it-IT" sz="2400" dirty="0" smtClean="0">
                <a:solidFill>
                  <a:srgbClr val="FF0000"/>
                </a:solidFill>
              </a:rPr>
              <a:t>ALTO RISCHIO</a:t>
            </a:r>
          </a:p>
          <a:p>
            <a:pPr>
              <a:buNone/>
            </a:pPr>
            <a:endParaRPr lang="it-IT" sz="2400" dirty="0" smtClean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it-IT" sz="2400" dirty="0" smtClean="0">
                <a:solidFill>
                  <a:schemeClr val="accent2">
                    <a:lumMod val="50000"/>
                  </a:schemeClr>
                </a:solidFill>
              </a:rPr>
              <a:t> Diagnosi di polipi adenomatosi e/o CCR</a:t>
            </a:r>
          </a:p>
          <a:p>
            <a:r>
              <a:rPr lang="it-IT" sz="2400" dirty="0" smtClean="0">
                <a:solidFill>
                  <a:schemeClr val="accent2">
                    <a:lumMod val="50000"/>
                  </a:schemeClr>
                </a:solidFill>
              </a:rPr>
              <a:t>Diagnosi di malattie infiammarorie croniche intestinali</a:t>
            </a:r>
          </a:p>
          <a:p>
            <a:r>
              <a:rPr lang="it-IT" sz="2400" dirty="0" smtClean="0">
                <a:solidFill>
                  <a:schemeClr val="accent2">
                    <a:lumMod val="50000"/>
                  </a:schemeClr>
                </a:solidFill>
              </a:rPr>
              <a:t>Storia famigliare di polipi adenomatosi e/o CCR</a:t>
            </a:r>
          </a:p>
          <a:p>
            <a:r>
              <a:rPr lang="it-IT" sz="2400" dirty="0" smtClean="0">
                <a:solidFill>
                  <a:schemeClr val="accent2">
                    <a:lumMod val="50000"/>
                  </a:schemeClr>
                </a:solidFill>
              </a:rPr>
              <a:t>Diagnosi di sindromi ereditarie che predispongono al CCR (FAP- HNPCC)</a:t>
            </a:r>
          </a:p>
          <a:p>
            <a:pPr algn="ctr">
              <a:buNone/>
            </a:pPr>
            <a:r>
              <a:rPr lang="it-IT" sz="2400" dirty="0" smtClean="0">
                <a:solidFill>
                  <a:srgbClr val="00B050"/>
                </a:solidFill>
              </a:rPr>
              <a:t>RISCHIO STANDARD</a:t>
            </a:r>
          </a:p>
          <a:p>
            <a:pPr>
              <a:buNone/>
            </a:pPr>
            <a:endParaRPr lang="it-IT" sz="2400" dirty="0" smtClean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it-IT" sz="2400" dirty="0" smtClean="0">
                <a:solidFill>
                  <a:schemeClr val="accent2">
                    <a:lumMod val="50000"/>
                  </a:schemeClr>
                </a:solidFill>
              </a:rPr>
              <a:t>Età &gt; 50 anni</a:t>
            </a:r>
          </a:p>
          <a:p>
            <a:r>
              <a:rPr lang="it-IT" sz="2400" dirty="0" smtClean="0">
                <a:solidFill>
                  <a:schemeClr val="accent2">
                    <a:lumMod val="50000"/>
                  </a:schemeClr>
                </a:solidFill>
              </a:rPr>
              <a:t>Nessuna delle caratteristiche ad alto rischio</a:t>
            </a:r>
          </a:p>
          <a:p>
            <a:endParaRPr lang="it-IT" dirty="0" smtClean="0"/>
          </a:p>
          <a:p>
            <a:pPr>
              <a:buNone/>
            </a:pPr>
            <a:endParaRPr lang="it-IT" dirty="0" smtClean="0"/>
          </a:p>
          <a:p>
            <a:pPr>
              <a:buNone/>
            </a:pPr>
            <a:r>
              <a:rPr lang="it-IT" dirty="0" smtClean="0">
                <a:solidFill>
                  <a:schemeClr val="accent2">
                    <a:lumMod val="50000"/>
                  </a:schemeClr>
                </a:solidFill>
              </a:rPr>
              <a:t>In Italia l’invito allo screening è inviato alla popolazione </a:t>
            </a:r>
            <a:r>
              <a:rPr lang="it-IT" dirty="0" smtClean="0">
                <a:solidFill>
                  <a:srgbClr val="FF0000"/>
                </a:solidFill>
              </a:rPr>
              <a:t>tra</a:t>
            </a:r>
            <a:r>
              <a:rPr lang="it-IT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it-IT" dirty="0" smtClean="0">
                <a:solidFill>
                  <a:srgbClr val="FF0000"/>
                </a:solidFill>
              </a:rPr>
              <a:t>i 50 e i 69 anni</a:t>
            </a:r>
            <a:endParaRPr lang="it-IT" dirty="0">
              <a:solidFill>
                <a:srgbClr val="FF0000"/>
              </a:solidFill>
            </a:endParaRPr>
          </a:p>
        </p:txBody>
      </p:sp>
      <p:sp>
        <p:nvSpPr>
          <p:cNvPr id="4" name="Oval 3"/>
          <p:cNvSpPr/>
          <p:nvPr/>
        </p:nvSpPr>
        <p:spPr>
          <a:xfrm>
            <a:off x="4788024" y="1412776"/>
            <a:ext cx="3528392" cy="576064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" name="Down Arrow 4"/>
          <p:cNvSpPr/>
          <p:nvPr/>
        </p:nvSpPr>
        <p:spPr>
          <a:xfrm>
            <a:off x="6012160" y="3933056"/>
            <a:ext cx="504056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3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720080"/>
          </a:xfrm>
        </p:spPr>
        <p:txBody>
          <a:bodyPr>
            <a:normAutofit/>
          </a:bodyPr>
          <a:lstStyle/>
          <a:p>
            <a:pPr algn="ctr"/>
            <a:r>
              <a:rPr lang="it-IT" sz="2400" b="1" dirty="0" smtClean="0"/>
              <a:t>Quale test utilizzare?</a:t>
            </a:r>
            <a:endParaRPr lang="it-IT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161760"/>
          </a:xfrm>
        </p:spPr>
        <p:txBody>
          <a:bodyPr numCol="2">
            <a:normAutofit/>
          </a:bodyPr>
          <a:lstStyle/>
          <a:p>
            <a:pPr algn="ctr">
              <a:buNone/>
            </a:pPr>
            <a:r>
              <a:rPr lang="it-IT" sz="2000" dirty="0" smtClean="0">
                <a:solidFill>
                  <a:srgbClr val="00B050"/>
                </a:solidFill>
              </a:rPr>
              <a:t>TEST ENDOSCOPICI</a:t>
            </a:r>
          </a:p>
          <a:p>
            <a:pPr algn="ctr">
              <a:buNone/>
            </a:pPr>
            <a:endParaRPr lang="it-IT" sz="2000" dirty="0" smtClean="0">
              <a:solidFill>
                <a:srgbClr val="00B0F0"/>
              </a:solidFill>
            </a:endParaRPr>
          </a:p>
          <a:p>
            <a:r>
              <a:rPr lang="it-IT" sz="2000" dirty="0" smtClean="0">
                <a:solidFill>
                  <a:srgbClr val="00B0F0"/>
                </a:solidFill>
              </a:rPr>
              <a:t>COLONSCOPIA</a:t>
            </a:r>
          </a:p>
          <a:p>
            <a:pPr marL="624078" indent="-514350">
              <a:buNone/>
            </a:pPr>
            <a:r>
              <a:rPr lang="it-IT" sz="2000" dirty="0" smtClean="0">
                <a:solidFill>
                  <a:schemeClr val="accent2">
                    <a:lumMod val="50000"/>
                  </a:schemeClr>
                </a:solidFill>
              </a:rPr>
              <a:t>Visualizza l’intero colon</a:t>
            </a:r>
          </a:p>
          <a:p>
            <a:pPr marL="624078" indent="-514350">
              <a:buNone/>
            </a:pPr>
            <a:r>
              <a:rPr lang="it-IT" sz="2000" dirty="0" smtClean="0">
                <a:solidFill>
                  <a:schemeClr val="accent2">
                    <a:lumMod val="50000"/>
                  </a:schemeClr>
                </a:solidFill>
              </a:rPr>
              <a:t>Biopsie</a:t>
            </a:r>
          </a:p>
          <a:p>
            <a:pPr marL="624078" indent="-514350">
              <a:buNone/>
            </a:pPr>
            <a:endParaRPr lang="it-IT" sz="2000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marL="624078" indent="-514350"/>
            <a:r>
              <a:rPr lang="it-IT" sz="2000" dirty="0" smtClean="0">
                <a:solidFill>
                  <a:srgbClr val="00B0F0"/>
                </a:solidFill>
              </a:rPr>
              <a:t>RETTOSIGMOIDOSCOPIA</a:t>
            </a:r>
          </a:p>
          <a:p>
            <a:pPr marL="624078" indent="-514350">
              <a:buNone/>
            </a:pPr>
            <a:r>
              <a:rPr lang="it-IT" sz="2000" dirty="0" smtClean="0">
                <a:solidFill>
                  <a:schemeClr val="accent2">
                    <a:lumMod val="50000"/>
                  </a:schemeClr>
                </a:solidFill>
              </a:rPr>
              <a:t>Visualizza 1/3 del colon</a:t>
            </a:r>
          </a:p>
          <a:p>
            <a:pPr marL="624078" indent="-514350">
              <a:buNone/>
            </a:pPr>
            <a:r>
              <a:rPr lang="it-IT" sz="2000" dirty="0" smtClean="0">
                <a:solidFill>
                  <a:schemeClr val="accent2">
                    <a:lumMod val="50000"/>
                  </a:schemeClr>
                </a:solidFill>
              </a:rPr>
              <a:t>Biopsie</a:t>
            </a:r>
          </a:p>
          <a:p>
            <a:pPr marL="624078" indent="-514350">
              <a:buNone/>
            </a:pPr>
            <a:r>
              <a:rPr lang="it-IT" sz="2000" dirty="0" smtClean="0">
                <a:solidFill>
                  <a:schemeClr val="accent2">
                    <a:lumMod val="50000"/>
                  </a:schemeClr>
                </a:solidFill>
              </a:rPr>
              <a:t>Meno invasiva</a:t>
            </a:r>
          </a:p>
          <a:p>
            <a:pPr marL="624078" indent="-514350">
              <a:buNone/>
            </a:pPr>
            <a:endParaRPr lang="it-IT" sz="2000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marL="624078" indent="-514350">
              <a:buNone/>
            </a:pPr>
            <a:endParaRPr lang="it-IT" sz="2000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marL="624078" indent="-514350">
              <a:buNone/>
            </a:pPr>
            <a:r>
              <a:rPr lang="it-IT" sz="2000" dirty="0" smtClean="0">
                <a:solidFill>
                  <a:schemeClr val="accent2">
                    <a:lumMod val="50000"/>
                  </a:schemeClr>
                </a:solidFill>
              </a:rPr>
              <a:t>Invasivi</a:t>
            </a:r>
          </a:p>
          <a:p>
            <a:pPr marL="624078" indent="-514350">
              <a:buNone/>
            </a:pPr>
            <a:r>
              <a:rPr lang="it-IT" sz="2000" dirty="0" smtClean="0">
                <a:solidFill>
                  <a:schemeClr val="accent2">
                    <a:lumMod val="50000"/>
                  </a:schemeClr>
                </a:solidFill>
              </a:rPr>
              <a:t>Complicanze : perforazioni, emorragie</a:t>
            </a:r>
          </a:p>
          <a:p>
            <a:pPr marL="624078" indent="-514350" algn="ctr">
              <a:buNone/>
            </a:pPr>
            <a:r>
              <a:rPr lang="it-IT" sz="2000" dirty="0" smtClean="0">
                <a:solidFill>
                  <a:srgbClr val="FF0000"/>
                </a:solidFill>
              </a:rPr>
              <a:t>RICERCA DEL SANGUE</a:t>
            </a:r>
          </a:p>
          <a:p>
            <a:pPr marL="624078" indent="-514350" algn="ctr">
              <a:buNone/>
            </a:pPr>
            <a:r>
              <a:rPr lang="it-IT" sz="2000" dirty="0" smtClean="0">
                <a:solidFill>
                  <a:srgbClr val="FF0000"/>
                </a:solidFill>
              </a:rPr>
              <a:t>OCCULTO FECALE</a:t>
            </a:r>
          </a:p>
          <a:p>
            <a:pPr marL="624078" indent="-514350">
              <a:buNone/>
            </a:pPr>
            <a:endParaRPr lang="it-IT" sz="2000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marL="624078" indent="-514350"/>
            <a:r>
              <a:rPr lang="it-IT" sz="2000" dirty="0" smtClean="0">
                <a:solidFill>
                  <a:srgbClr val="00B0F0"/>
                </a:solidFill>
              </a:rPr>
              <a:t>TEST AL GUAIACO (FOBT) </a:t>
            </a:r>
            <a:r>
              <a:rPr lang="it-IT" sz="2000" dirty="0" smtClean="0">
                <a:solidFill>
                  <a:schemeClr val="accent2">
                    <a:lumMod val="50000"/>
                  </a:schemeClr>
                </a:solidFill>
              </a:rPr>
              <a:t>qualitativo</a:t>
            </a:r>
          </a:p>
          <a:p>
            <a:pPr marL="624078" indent="-514350"/>
            <a:r>
              <a:rPr lang="it-IT" sz="2000" dirty="0" smtClean="0">
                <a:solidFill>
                  <a:srgbClr val="00B0F0"/>
                </a:solidFill>
              </a:rPr>
              <a:t>TEST IMMUNOCHIMICO (FIT) </a:t>
            </a:r>
            <a:r>
              <a:rPr lang="it-IT" sz="2000" dirty="0" smtClean="0">
                <a:solidFill>
                  <a:schemeClr val="accent2">
                    <a:lumMod val="50000"/>
                  </a:schemeClr>
                </a:solidFill>
              </a:rPr>
              <a:t>quantitativo</a:t>
            </a:r>
          </a:p>
          <a:p>
            <a:pPr marL="624078" indent="-514350"/>
            <a:endParaRPr lang="it-IT" sz="2000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marL="624078" indent="-514350">
              <a:buNone/>
            </a:pPr>
            <a:endParaRPr lang="it-IT" sz="2000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marL="624078" indent="-514350">
              <a:buNone/>
            </a:pPr>
            <a:r>
              <a:rPr lang="it-IT" sz="2000" dirty="0" smtClean="0">
                <a:solidFill>
                  <a:schemeClr val="accent2">
                    <a:lumMod val="50000"/>
                  </a:schemeClr>
                </a:solidFill>
              </a:rPr>
              <a:t>Facili da eseguire</a:t>
            </a:r>
          </a:p>
          <a:p>
            <a:pPr marL="624078" indent="-514350">
              <a:buNone/>
            </a:pPr>
            <a:r>
              <a:rPr lang="it-IT" sz="2000" dirty="0" smtClean="0">
                <a:solidFill>
                  <a:schemeClr val="accent2">
                    <a:lumMod val="50000"/>
                  </a:schemeClr>
                </a:solidFill>
              </a:rPr>
              <a:t>Sicuri</a:t>
            </a:r>
          </a:p>
          <a:p>
            <a:pPr marL="624078" indent="-514350">
              <a:buNone/>
            </a:pPr>
            <a:r>
              <a:rPr lang="it-IT" sz="2000" dirty="0" smtClean="0">
                <a:solidFill>
                  <a:schemeClr val="accent2">
                    <a:lumMod val="50000"/>
                  </a:schemeClr>
                </a:solidFill>
              </a:rPr>
              <a:t>Meno sensibili e specifici</a:t>
            </a:r>
          </a:p>
          <a:p>
            <a:pPr marL="624078" indent="-514350">
              <a:buNone/>
            </a:pPr>
            <a:endParaRPr lang="it-IT" dirty="0" smtClean="0"/>
          </a:p>
        </p:txBody>
      </p:sp>
      <p:sp>
        <p:nvSpPr>
          <p:cNvPr id="4" name="Down Arrow 3"/>
          <p:cNvSpPr/>
          <p:nvPr/>
        </p:nvSpPr>
        <p:spPr>
          <a:xfrm>
            <a:off x="899592" y="4941168"/>
            <a:ext cx="432048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" name="Down Arrow 4"/>
          <p:cNvSpPr/>
          <p:nvPr/>
        </p:nvSpPr>
        <p:spPr>
          <a:xfrm>
            <a:off x="5508104" y="3861048"/>
            <a:ext cx="432048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" name="Oval 5"/>
          <p:cNvSpPr/>
          <p:nvPr/>
        </p:nvSpPr>
        <p:spPr>
          <a:xfrm>
            <a:off x="4860032" y="2924944"/>
            <a:ext cx="3672408" cy="936104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" name="Oval 6"/>
          <p:cNvSpPr/>
          <p:nvPr/>
        </p:nvSpPr>
        <p:spPr>
          <a:xfrm>
            <a:off x="971600" y="3284984"/>
            <a:ext cx="3384376" cy="648072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" name="Oval 7"/>
          <p:cNvSpPr/>
          <p:nvPr/>
        </p:nvSpPr>
        <p:spPr>
          <a:xfrm>
            <a:off x="683568" y="2060848"/>
            <a:ext cx="2232248" cy="432048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8" dur="500"/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3" dur="500"/>
                                        <p:tgtEl>
                                          <p:spTgt spid="3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6" dur="500"/>
                                        <p:tgtEl>
                                          <p:spTgt spid="3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9" dur="500"/>
                                        <p:tgtEl>
                                          <p:spTgt spid="3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6" grpId="1" animBg="1"/>
      <p:bldP spid="7" grpId="0" animBg="1"/>
      <p:bldP spid="7" grpId="1" animBg="1"/>
      <p:bldP spid="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864096"/>
          </a:xfrm>
        </p:spPr>
        <p:txBody>
          <a:bodyPr>
            <a:normAutofit/>
          </a:bodyPr>
          <a:lstStyle/>
          <a:p>
            <a:pPr algn="ctr"/>
            <a:r>
              <a:rPr lang="it-IT" sz="2400" b="1" dirty="0" smtClean="0"/>
              <a:t>Test in sperimentazione per lo screening</a:t>
            </a:r>
            <a:endParaRPr lang="it-IT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161760"/>
          </a:xfrm>
        </p:spPr>
        <p:txBody>
          <a:bodyPr>
            <a:normAutofit fontScale="70000" lnSpcReduction="20000"/>
          </a:bodyPr>
          <a:lstStyle/>
          <a:p>
            <a:pPr marL="624078" indent="-514350">
              <a:buNone/>
            </a:pPr>
            <a:r>
              <a:rPr lang="it-IT" dirty="0" smtClean="0">
                <a:solidFill>
                  <a:schemeClr val="accent2">
                    <a:lumMod val="50000"/>
                  </a:schemeClr>
                </a:solidFill>
              </a:rPr>
              <a:t>1. </a:t>
            </a:r>
            <a:r>
              <a:rPr lang="it-IT" dirty="0" smtClean="0">
                <a:solidFill>
                  <a:srgbClr val="00B0F0"/>
                </a:solidFill>
              </a:rPr>
              <a:t>TC COLONGRAFIA </a:t>
            </a:r>
            <a:r>
              <a:rPr lang="it-IT" dirty="0" smtClean="0">
                <a:solidFill>
                  <a:schemeClr val="accent2">
                    <a:lumMod val="50000"/>
                  </a:schemeClr>
                </a:solidFill>
              </a:rPr>
              <a:t>(colonscopia virtuale)</a:t>
            </a:r>
          </a:p>
          <a:p>
            <a:pPr marL="624078" indent="-514350">
              <a:buNone/>
            </a:pPr>
            <a:r>
              <a:rPr lang="it-IT" dirty="0" smtClean="0">
                <a:solidFill>
                  <a:schemeClr val="accent2">
                    <a:lumMod val="50000"/>
                  </a:schemeClr>
                </a:solidFill>
              </a:rPr>
              <a:t>Poco invasivo e meno costoso della colonscopia</a:t>
            </a:r>
          </a:p>
          <a:p>
            <a:pPr marL="624078" indent="-514350">
              <a:buNone/>
            </a:pPr>
            <a:r>
              <a:rPr lang="it-IT" dirty="0" smtClean="0">
                <a:solidFill>
                  <a:schemeClr val="accent2">
                    <a:lumMod val="50000"/>
                  </a:schemeClr>
                </a:solidFill>
              </a:rPr>
              <a:t>Visualizza l’intero colon</a:t>
            </a:r>
          </a:p>
          <a:p>
            <a:pPr marL="624078" indent="-514350">
              <a:buNone/>
            </a:pPr>
            <a:r>
              <a:rPr lang="it-IT" dirty="0" smtClean="0">
                <a:solidFill>
                  <a:schemeClr val="accent2">
                    <a:lumMod val="50000"/>
                  </a:schemeClr>
                </a:solidFill>
              </a:rPr>
              <a:t>No biopsie</a:t>
            </a:r>
          </a:p>
          <a:p>
            <a:pPr marL="624078" indent="-514350">
              <a:buNone/>
            </a:pPr>
            <a:r>
              <a:rPr lang="it-IT" dirty="0" smtClean="0">
                <a:solidFill>
                  <a:schemeClr val="accent2">
                    <a:lumMod val="50000"/>
                  </a:schemeClr>
                </a:solidFill>
              </a:rPr>
              <a:t>Vede male polipi &lt; 10 mm</a:t>
            </a:r>
          </a:p>
          <a:p>
            <a:pPr marL="624078" indent="-514350">
              <a:buNone/>
            </a:pPr>
            <a:endParaRPr lang="it-IT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marL="624078" indent="-514350">
              <a:buNone/>
            </a:pPr>
            <a:r>
              <a:rPr lang="it-IT" dirty="0" smtClean="0">
                <a:solidFill>
                  <a:schemeClr val="accent2">
                    <a:lumMod val="50000"/>
                  </a:schemeClr>
                </a:solidFill>
              </a:rPr>
              <a:t>2. </a:t>
            </a:r>
            <a:r>
              <a:rPr lang="it-IT" dirty="0" smtClean="0">
                <a:solidFill>
                  <a:srgbClr val="00B0F0"/>
                </a:solidFill>
              </a:rPr>
              <a:t>RM COLONGRAFIA</a:t>
            </a:r>
          </a:p>
          <a:p>
            <a:pPr marL="624078" indent="-514350">
              <a:buNone/>
            </a:pPr>
            <a:r>
              <a:rPr lang="it-IT" dirty="0" smtClean="0">
                <a:solidFill>
                  <a:schemeClr val="accent2">
                    <a:lumMod val="50000"/>
                  </a:schemeClr>
                </a:solidFill>
              </a:rPr>
              <a:t>No radiazioni</a:t>
            </a:r>
          </a:p>
          <a:p>
            <a:pPr marL="624078" indent="-514350">
              <a:buNone/>
            </a:pPr>
            <a:r>
              <a:rPr lang="it-IT" dirty="0" smtClean="0">
                <a:solidFill>
                  <a:schemeClr val="accent2">
                    <a:lumMod val="50000"/>
                  </a:schemeClr>
                </a:solidFill>
              </a:rPr>
              <a:t>Più costoso e poco disponibile sul territorio</a:t>
            </a:r>
          </a:p>
          <a:p>
            <a:pPr marL="624078" indent="-514350">
              <a:buNone/>
            </a:pPr>
            <a:endParaRPr lang="it-IT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marL="624078" indent="-514350">
              <a:buNone/>
            </a:pPr>
            <a:r>
              <a:rPr lang="it-IT" dirty="0" smtClean="0">
                <a:solidFill>
                  <a:schemeClr val="accent2">
                    <a:lumMod val="50000"/>
                  </a:schemeClr>
                </a:solidFill>
              </a:rPr>
              <a:t>3. </a:t>
            </a:r>
            <a:r>
              <a:rPr lang="it-IT" dirty="0" smtClean="0">
                <a:solidFill>
                  <a:srgbClr val="00B0F0"/>
                </a:solidFill>
              </a:rPr>
              <a:t>DNA FECALE</a:t>
            </a:r>
          </a:p>
          <a:p>
            <a:pPr marL="624078" indent="-514350">
              <a:buNone/>
            </a:pPr>
            <a:r>
              <a:rPr lang="it-IT" dirty="0" smtClean="0">
                <a:solidFill>
                  <a:schemeClr val="accent2">
                    <a:lumMod val="50000"/>
                  </a:schemeClr>
                </a:solidFill>
              </a:rPr>
              <a:t>Più sensibile e specifico del SOF</a:t>
            </a:r>
          </a:p>
          <a:p>
            <a:pPr marL="624078" indent="-514350">
              <a:buNone/>
            </a:pPr>
            <a:r>
              <a:rPr lang="it-IT" dirty="0" smtClean="0">
                <a:solidFill>
                  <a:schemeClr val="accent2">
                    <a:lumMod val="50000"/>
                  </a:schemeClr>
                </a:solidFill>
              </a:rPr>
              <a:t>Costoso</a:t>
            </a:r>
          </a:p>
          <a:p>
            <a:pPr marL="624078" indent="-514350">
              <a:buNone/>
            </a:pPr>
            <a:endParaRPr lang="it-IT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marL="624078" indent="-514350">
              <a:buNone/>
            </a:pPr>
            <a:r>
              <a:rPr lang="it-IT" dirty="0" smtClean="0">
                <a:solidFill>
                  <a:schemeClr val="accent2">
                    <a:lumMod val="50000"/>
                  </a:schemeClr>
                </a:solidFill>
              </a:rPr>
              <a:t>4. </a:t>
            </a:r>
            <a:r>
              <a:rPr lang="it-IT" dirty="0" smtClean="0">
                <a:solidFill>
                  <a:srgbClr val="00B0F0"/>
                </a:solidFill>
              </a:rPr>
              <a:t>ENDOSCOPIA CON VIDEOCAPSULA</a:t>
            </a:r>
          </a:p>
          <a:p>
            <a:pPr marL="624078" indent="-514350">
              <a:buNone/>
            </a:pPr>
            <a:r>
              <a:rPr lang="it-IT" dirty="0" smtClean="0">
                <a:solidFill>
                  <a:schemeClr val="accent2">
                    <a:lumMod val="50000"/>
                  </a:schemeClr>
                </a:solidFill>
              </a:rPr>
              <a:t>Meno invasivo della colonscopia</a:t>
            </a:r>
          </a:p>
          <a:p>
            <a:pPr marL="624078" indent="-514350">
              <a:buNone/>
            </a:pPr>
            <a:r>
              <a:rPr lang="it-IT" dirty="0" smtClean="0">
                <a:solidFill>
                  <a:schemeClr val="accent2">
                    <a:lumMod val="50000"/>
                  </a:schemeClr>
                </a:solidFill>
              </a:rPr>
              <a:t>No biopsie</a:t>
            </a:r>
          </a:p>
          <a:p>
            <a:pPr marL="624078" indent="-514350">
              <a:buNone/>
            </a:pPr>
            <a:endParaRPr lang="it-IT" dirty="0" smtClean="0"/>
          </a:p>
          <a:p>
            <a:pPr marL="624078" indent="-514350">
              <a:buNone/>
            </a:pPr>
            <a:endParaRPr lang="it-IT" dirty="0"/>
          </a:p>
        </p:txBody>
      </p:sp>
      <p:sp>
        <p:nvSpPr>
          <p:cNvPr id="4" name="Left Arrow 3"/>
          <p:cNvSpPr/>
          <p:nvPr/>
        </p:nvSpPr>
        <p:spPr>
          <a:xfrm>
            <a:off x="6012160" y="1412776"/>
            <a:ext cx="504056" cy="216024"/>
          </a:xfrm>
          <a:prstGeom prst="lef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" name="TextBox 4"/>
          <p:cNvSpPr txBox="1"/>
          <p:nvPr/>
        </p:nvSpPr>
        <p:spPr>
          <a:xfrm>
            <a:off x="6660232" y="1412776"/>
            <a:ext cx="187220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 smtClean="0">
                <a:solidFill>
                  <a:srgbClr val="FF0000"/>
                </a:solidFill>
              </a:rPr>
              <a:t>Pz </a:t>
            </a:r>
            <a:r>
              <a:rPr lang="it-IT" sz="2400" dirty="0" smtClean="0">
                <a:solidFill>
                  <a:srgbClr val="FF0000"/>
                </a:solidFill>
              </a:rPr>
              <a:t>con colonscopia incompleta</a:t>
            </a:r>
            <a:endParaRPr lang="it-IT" sz="2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6" dur="5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9" dur="500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864096"/>
          </a:xfrm>
        </p:spPr>
        <p:txBody>
          <a:bodyPr>
            <a:noAutofit/>
          </a:bodyPr>
          <a:lstStyle/>
          <a:p>
            <a:pPr algn="ctr"/>
            <a:r>
              <a:rPr lang="it-IT" sz="2800" b="1" dirty="0" smtClean="0"/>
              <a:t>Lo studio condotto tra i pazienti di un Medico di Medicina Generale</a:t>
            </a:r>
            <a:endParaRPr lang="it-IT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729712"/>
          </a:xfrm>
        </p:spPr>
        <p:txBody>
          <a:bodyPr>
            <a:normAutofit fontScale="77500" lnSpcReduction="20000"/>
          </a:bodyPr>
          <a:lstStyle/>
          <a:p>
            <a:pPr algn="ctr" defTabSz="1339850">
              <a:buNone/>
            </a:pPr>
            <a:r>
              <a:rPr lang="it-IT" b="1" u="sng" dirty="0" smtClean="0">
                <a:solidFill>
                  <a:schemeClr val="accent2">
                    <a:lumMod val="50000"/>
                  </a:schemeClr>
                </a:solidFill>
                <a:cs typeface="Arial" charset="0"/>
              </a:rPr>
              <a:t>Scopo dello studio:</a:t>
            </a:r>
          </a:p>
          <a:p>
            <a:pPr algn="ctr" defTabSz="1339850"/>
            <a:endParaRPr lang="it-IT" b="1" u="sng" dirty="0" smtClean="0">
              <a:solidFill>
                <a:schemeClr val="accent2">
                  <a:lumMod val="50000"/>
                </a:schemeClr>
              </a:solidFill>
              <a:cs typeface="Arial" charset="0"/>
            </a:endParaRPr>
          </a:p>
          <a:p>
            <a:pPr algn="ctr" defTabSz="1339850">
              <a:buNone/>
            </a:pPr>
            <a:r>
              <a:rPr lang="it-IT" b="1" dirty="0" smtClean="0">
                <a:solidFill>
                  <a:schemeClr val="accent2">
                    <a:lumMod val="50000"/>
                  </a:schemeClr>
                </a:solidFill>
                <a:cs typeface="Arial" charset="0"/>
              </a:rPr>
              <a:t>Data la bassa adesione allo screening per CCR riscontrata in Liguria (22%), lo studio si propone di valutare se, attraverso una differente proposta dell’offerta preventiva, che provenga dal MMG, sia possibile aumentare la compliance della popolazione</a:t>
            </a:r>
          </a:p>
          <a:p>
            <a:pPr algn="ctr" defTabSz="1339850">
              <a:buNone/>
            </a:pPr>
            <a:endParaRPr lang="it-IT" b="1" dirty="0" smtClean="0">
              <a:solidFill>
                <a:schemeClr val="accent2">
                  <a:lumMod val="50000"/>
                </a:schemeClr>
              </a:solidFill>
              <a:cs typeface="Arial" charset="0"/>
            </a:endParaRPr>
          </a:p>
          <a:p>
            <a:pPr algn="ctr" defTabSz="1339850">
              <a:buNone/>
            </a:pPr>
            <a:r>
              <a:rPr lang="it-IT" b="1" u="sng" dirty="0" smtClean="0">
                <a:solidFill>
                  <a:schemeClr val="accent2">
                    <a:lumMod val="50000"/>
                  </a:schemeClr>
                </a:solidFill>
                <a:cs typeface="Arial" charset="0"/>
              </a:rPr>
              <a:t>Materiali e metodi:</a:t>
            </a:r>
          </a:p>
          <a:p>
            <a:pPr algn="ctr" defTabSz="1339850">
              <a:buNone/>
            </a:pPr>
            <a:endParaRPr lang="it-IT" b="1" u="sng" dirty="0" smtClean="0">
              <a:solidFill>
                <a:schemeClr val="accent2">
                  <a:lumMod val="50000"/>
                </a:schemeClr>
              </a:solidFill>
              <a:cs typeface="Arial" charset="0"/>
            </a:endParaRPr>
          </a:p>
          <a:p>
            <a:pPr algn="ctr" defTabSz="1339850">
              <a:buNone/>
            </a:pPr>
            <a:r>
              <a:rPr lang="it-IT" dirty="0" smtClean="0">
                <a:solidFill>
                  <a:schemeClr val="accent2">
                    <a:lumMod val="50000"/>
                  </a:schemeClr>
                </a:solidFill>
              </a:rPr>
              <a:t>Lo studio sulla prevenzione del carcinoma del colon-retto inizia nel Gennaio 2012 con l'estrazione dei pazienti di età compresa tra 50 e 69 anni,che non si trovassero in stadio terminale di malattia e che non presentassero già diagnosi di CCR. </a:t>
            </a:r>
          </a:p>
          <a:p>
            <a:pPr algn="ctr" defTabSz="1339850">
              <a:buNone/>
            </a:pPr>
            <a:r>
              <a:rPr lang="it-IT" b="1" dirty="0" smtClean="0">
                <a:solidFill>
                  <a:schemeClr val="accent2">
                    <a:lumMod val="50000"/>
                  </a:schemeClr>
                </a:solidFill>
                <a:cs typeface="Arial" charset="0"/>
              </a:rPr>
              <a:t>Il campione risulta composto da 343 pazienti appartenenti ad ambo i sessi</a:t>
            </a:r>
          </a:p>
          <a:p>
            <a:pPr algn="ctr" defTabSz="1339850">
              <a:buNone/>
            </a:pPr>
            <a:endParaRPr lang="it-IT" b="1" u="sng" dirty="0" smtClean="0">
              <a:cs typeface="Arial" charset="0"/>
            </a:endParaRPr>
          </a:p>
          <a:p>
            <a:pPr algn="ctr" defTabSz="1339850"/>
            <a:endParaRPr lang="it-IT" b="1" dirty="0" smtClean="0">
              <a:cs typeface="Arial" charset="0"/>
            </a:endParaRPr>
          </a:p>
          <a:p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792088"/>
          </a:xfrm>
        </p:spPr>
        <p:txBody>
          <a:bodyPr>
            <a:normAutofit/>
          </a:bodyPr>
          <a:lstStyle/>
          <a:p>
            <a:pPr algn="ctr"/>
            <a:r>
              <a:rPr lang="it-IT" sz="2400" b="1" dirty="0" smtClean="0"/>
              <a:t>Selezione dei pazienti da invitare a screening</a:t>
            </a:r>
            <a:endParaRPr lang="it-IT" sz="2400" b="1" dirty="0"/>
          </a:p>
        </p:txBody>
      </p:sp>
      <p:pic>
        <p:nvPicPr>
          <p:cNvPr id="6148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592" y="1196752"/>
            <a:ext cx="7416824" cy="56612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Box 8"/>
          <p:cNvSpPr txBox="1"/>
          <p:nvPr/>
        </p:nvSpPr>
        <p:spPr>
          <a:xfrm>
            <a:off x="179512" y="2564904"/>
            <a:ext cx="295232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it-IT" dirty="0">
                <a:solidFill>
                  <a:schemeClr val="tx2">
                    <a:lumMod val="50000"/>
                  </a:schemeClr>
                </a:solidFill>
              </a:rPr>
              <a:t>inviata una lettera con proposta di </a:t>
            </a:r>
            <a:r>
              <a:rPr lang="it-IT" dirty="0" smtClean="0">
                <a:solidFill>
                  <a:schemeClr val="tx2">
                    <a:lumMod val="50000"/>
                  </a:schemeClr>
                </a:solidFill>
              </a:rPr>
              <a:t>screening </a:t>
            </a:r>
            <a:r>
              <a:rPr lang="it-IT" dirty="0">
                <a:solidFill>
                  <a:schemeClr val="tx2">
                    <a:lumMod val="50000"/>
                  </a:schemeClr>
                </a:solidFill>
              </a:rPr>
              <a:t>tramite SOF. Alla lettera è allegata una prescrizione </a:t>
            </a:r>
            <a:r>
              <a:rPr lang="it-IT" dirty="0" smtClean="0">
                <a:solidFill>
                  <a:schemeClr val="tx2">
                    <a:lumMod val="50000"/>
                  </a:schemeClr>
                </a:solidFill>
              </a:rPr>
              <a:t>medica dell’ </a:t>
            </a:r>
            <a:r>
              <a:rPr lang="it-IT" dirty="0">
                <a:solidFill>
                  <a:schemeClr val="tx2">
                    <a:lumMod val="50000"/>
                  </a:schemeClr>
                </a:solidFill>
              </a:rPr>
              <a:t>esame</a:t>
            </a:r>
            <a:r>
              <a:rPr lang="it-IT" dirty="0"/>
              <a:t>. 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835696" y="4437112"/>
            <a:ext cx="16561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>
                <a:solidFill>
                  <a:srgbClr val="FFFF00"/>
                </a:solidFill>
              </a:rPr>
              <a:t>278 pazienti</a:t>
            </a:r>
            <a:endParaRPr lang="it-IT" dirty="0">
              <a:solidFill>
                <a:srgbClr val="FFFF00"/>
              </a:solidFill>
            </a:endParaRPr>
          </a:p>
        </p:txBody>
      </p:sp>
      <p:sp>
        <p:nvSpPr>
          <p:cNvPr id="6" name="Right Brace 5"/>
          <p:cNvSpPr/>
          <p:nvPr/>
        </p:nvSpPr>
        <p:spPr>
          <a:xfrm>
            <a:off x="7884368" y="1484784"/>
            <a:ext cx="360040" cy="2088232"/>
          </a:xfrm>
          <a:prstGeom prst="rightBrac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4" name="Right Brace 13"/>
          <p:cNvSpPr/>
          <p:nvPr/>
        </p:nvSpPr>
        <p:spPr>
          <a:xfrm>
            <a:off x="7884368" y="3789040"/>
            <a:ext cx="432048" cy="2016224"/>
          </a:xfrm>
          <a:prstGeom prst="rightBrac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8" name="Straight Arrow Connector 17"/>
          <p:cNvCxnSpPr/>
          <p:nvPr/>
        </p:nvCxnSpPr>
        <p:spPr>
          <a:xfrm>
            <a:off x="2987824" y="1772816"/>
            <a:ext cx="216024" cy="360040"/>
          </a:xfrm>
          <a:prstGeom prst="straightConnector1">
            <a:avLst/>
          </a:prstGeom>
          <a:ln w="381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>
            <a:off x="3275856" y="1556792"/>
            <a:ext cx="288032" cy="216024"/>
          </a:xfrm>
          <a:prstGeom prst="straightConnector1">
            <a:avLst/>
          </a:prstGeom>
          <a:ln w="381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>
            <a:off x="3419872" y="1340768"/>
            <a:ext cx="432048" cy="72008"/>
          </a:xfrm>
          <a:prstGeom prst="straightConnector1">
            <a:avLst/>
          </a:prstGeom>
          <a:ln w="381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 flipH="1" flipV="1">
            <a:off x="4211960" y="2852936"/>
            <a:ext cx="432048" cy="1224136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 flipH="1" flipV="1">
            <a:off x="4788024" y="3429000"/>
            <a:ext cx="144016" cy="576064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/>
          <p:nvPr/>
        </p:nvCxnSpPr>
        <p:spPr>
          <a:xfrm flipH="1" flipV="1">
            <a:off x="5004048" y="2924944"/>
            <a:ext cx="144016" cy="1008112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1691680" y="1196752"/>
            <a:ext cx="151216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b="1" dirty="0" smtClean="0">
                <a:solidFill>
                  <a:srgbClr val="00B050"/>
                </a:solidFill>
              </a:rPr>
              <a:t>Pz ad alto rischio</a:t>
            </a:r>
            <a:endParaRPr lang="it-IT" sz="2000" b="1" dirty="0">
              <a:solidFill>
                <a:srgbClr val="00B050"/>
              </a:solidFill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3707904" y="4149080"/>
            <a:ext cx="1800200" cy="147732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it-IT" b="1" dirty="0" smtClean="0">
                <a:solidFill>
                  <a:srgbClr val="FF0000"/>
                </a:solidFill>
              </a:rPr>
              <a:t>Pz che hanno eseguito test di screening in anni precedenti</a:t>
            </a:r>
            <a:endParaRPr lang="it-IT" b="1" dirty="0">
              <a:solidFill>
                <a:srgbClr val="FF0000"/>
              </a:solidFill>
            </a:endParaRPr>
          </a:p>
        </p:txBody>
      </p:sp>
      <p:sp>
        <p:nvSpPr>
          <p:cNvPr id="46" name="Oval 45"/>
          <p:cNvSpPr/>
          <p:nvPr/>
        </p:nvSpPr>
        <p:spPr>
          <a:xfrm>
            <a:off x="1835696" y="5301208"/>
            <a:ext cx="648072" cy="432048"/>
          </a:xfrm>
          <a:prstGeom prst="ellipse">
            <a:avLst/>
          </a:prstGeom>
          <a:noFill/>
          <a:ln w="381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" dur="2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6" dur="2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9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8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1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5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8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1"/>
      <p:bldP spid="10" grpId="0"/>
      <p:bldP spid="6" grpId="0" animBg="1"/>
      <p:bldP spid="14" grpId="0" animBg="1"/>
      <p:bldP spid="44" grpId="0"/>
      <p:bldP spid="44" grpId="1"/>
      <p:bldP spid="45" grpId="0"/>
      <p:bldP spid="45" grpId="1"/>
      <p:bldP spid="46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1440</TotalTime>
  <Words>655</Words>
  <Application>Microsoft Office PowerPoint</Application>
  <PresentationFormat>On-screen Show (4:3)</PresentationFormat>
  <Paragraphs>115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Urban</vt:lpstr>
      <vt:lpstr>Prevenzione del carcinoma del colon e medicina d’iniziativa: risultato di un’esperienza condotta con i pazienti di un Medico di Medicina Generale</vt:lpstr>
      <vt:lpstr>Epidemiologia del carcinoma del colon-retto in Italia</vt:lpstr>
      <vt:lpstr>Epidemiologia del carcinoma del colon-retto in Italia</vt:lpstr>
      <vt:lpstr>I programmi di screening in Italia</vt:lpstr>
      <vt:lpstr>Chi sottoporre a screening per il carcinoma del colon-retto (CCR)?</vt:lpstr>
      <vt:lpstr>Quale test utilizzare?</vt:lpstr>
      <vt:lpstr>Test in sperimentazione per lo screening</vt:lpstr>
      <vt:lpstr>Lo studio condotto tra i pazienti di un Medico di Medicina Generale</vt:lpstr>
      <vt:lpstr>Selezione dei pazienti da invitare a screening</vt:lpstr>
      <vt:lpstr>Risultati : adesione al SOF</vt:lpstr>
      <vt:lpstr>Valutazione della popolazione target alla fine dello studio</vt:lpstr>
      <vt:lpstr>Risultati: SOF positivi e colonscopia di approfondimento</vt:lpstr>
      <vt:lpstr>Conclusioni</vt:lpstr>
      <vt:lpstr>Slide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Prevenzione del carc</dc:title>
  <dc:creator>Nishanthan Gunanathan</dc:creator>
  <cp:lastModifiedBy>Nishanthan Gunanathan</cp:lastModifiedBy>
  <cp:revision>192</cp:revision>
  <dcterms:created xsi:type="dcterms:W3CDTF">2013-02-28T10:56:45Z</dcterms:created>
  <dcterms:modified xsi:type="dcterms:W3CDTF">2013-03-07T12:06:20Z</dcterms:modified>
</cp:coreProperties>
</file>